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313" r:id="rId5"/>
    <p:sldId id="314" r:id="rId6"/>
    <p:sldId id="285" r:id="rId7"/>
    <p:sldId id="329" r:id="rId8"/>
    <p:sldId id="315" r:id="rId9"/>
    <p:sldId id="260" r:id="rId10"/>
    <p:sldId id="264" r:id="rId11"/>
    <p:sldId id="261" r:id="rId12"/>
    <p:sldId id="266" r:id="rId13"/>
    <p:sldId id="316" r:id="rId14"/>
    <p:sldId id="317" r:id="rId15"/>
    <p:sldId id="318" r:id="rId16"/>
    <p:sldId id="319" r:id="rId17"/>
    <p:sldId id="270" r:id="rId18"/>
    <p:sldId id="320" r:id="rId19"/>
    <p:sldId id="321" r:id="rId20"/>
    <p:sldId id="267" r:id="rId21"/>
    <p:sldId id="268" r:id="rId22"/>
    <p:sldId id="322" r:id="rId23"/>
    <p:sldId id="323" r:id="rId24"/>
    <p:sldId id="324" r:id="rId25"/>
    <p:sldId id="325" r:id="rId26"/>
    <p:sldId id="326" r:id="rId27"/>
    <p:sldId id="327" r:id="rId28"/>
    <p:sldId id="281" r:id="rId29"/>
    <p:sldId id="328" r:id="rId30"/>
    <p:sldId id="292" r:id="rId31"/>
  </p:sldIdLst>
  <p:sldSz cx="9144000" cy="5143500" type="screen16x9"/>
  <p:notesSz cx="6858000" cy="9144000"/>
  <p:embeddedFontLst>
    <p:embeddedFont>
      <p:font typeface="Livvic" pitchFamily="2" charset="0"/>
      <p:regular r:id="rId33"/>
    </p:embeddedFont>
    <p:embeddedFont>
      <p:font typeface="Oswald" panose="020F0502020204030204" pitchFamily="2" charset="0"/>
      <p:regular r:id="rId34"/>
      <p:bold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D224E-E8B6-4734-AF4C-4B81403F5E3F}">
  <a:tblStyle styleId="{CDBD224E-E8B6-4734-AF4C-4B81403F5E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9" autoAdjust="0"/>
  </p:normalViewPr>
  <p:slideViewPr>
    <p:cSldViewPr snapToGrid="0">
      <p:cViewPr varScale="1">
        <p:scale>
          <a:sx n="100" d="100"/>
          <a:sy n="100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80FFA86D-E6EF-884F-3112-2765B12A1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>
            <a:extLst>
              <a:ext uri="{FF2B5EF4-FFF2-40B4-BE49-F238E27FC236}">
                <a16:creationId xmlns:a16="http://schemas.microsoft.com/office/drawing/2014/main" id="{6B99E72B-56A9-223A-8D25-D98A49902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>
            <a:extLst>
              <a:ext uri="{FF2B5EF4-FFF2-40B4-BE49-F238E27FC236}">
                <a16:creationId xmlns:a16="http://schemas.microsoft.com/office/drawing/2014/main" id="{865C99EF-3F7C-9082-7753-EAC647812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900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CFA86B1F-4D54-587F-D941-A5F6F5EB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>
            <a:extLst>
              <a:ext uri="{FF2B5EF4-FFF2-40B4-BE49-F238E27FC236}">
                <a16:creationId xmlns:a16="http://schemas.microsoft.com/office/drawing/2014/main" id="{91FB530A-2F74-8228-4B9D-5763F6D4F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>
            <a:extLst>
              <a:ext uri="{FF2B5EF4-FFF2-40B4-BE49-F238E27FC236}">
                <a16:creationId xmlns:a16="http://schemas.microsoft.com/office/drawing/2014/main" id="{7F154D84-7270-8E38-0EB4-5B5FCB0E40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477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435E6FD0-73A6-F838-6C7C-FFAFC5DA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>
            <a:extLst>
              <a:ext uri="{FF2B5EF4-FFF2-40B4-BE49-F238E27FC236}">
                <a16:creationId xmlns:a16="http://schemas.microsoft.com/office/drawing/2014/main" id="{AFB01EA7-AB28-E01A-C520-54BAC4028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>
            <a:extLst>
              <a:ext uri="{FF2B5EF4-FFF2-40B4-BE49-F238E27FC236}">
                <a16:creationId xmlns:a16="http://schemas.microsoft.com/office/drawing/2014/main" id="{510EED24-B28B-BBB4-0827-CDB4A9331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725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6BC5A2E-6EBB-CB15-0B71-80DEA61D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>
            <a:extLst>
              <a:ext uri="{FF2B5EF4-FFF2-40B4-BE49-F238E27FC236}">
                <a16:creationId xmlns:a16="http://schemas.microsoft.com/office/drawing/2014/main" id="{1F536120-2DA6-8A2D-C431-AC162681A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>
            <a:extLst>
              <a:ext uri="{FF2B5EF4-FFF2-40B4-BE49-F238E27FC236}">
                <a16:creationId xmlns:a16="http://schemas.microsoft.com/office/drawing/2014/main" id="{FA666C18-4A84-8274-7219-5B637C09E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67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>
          <a:extLst>
            <a:ext uri="{FF2B5EF4-FFF2-40B4-BE49-F238E27FC236}">
              <a16:creationId xmlns:a16="http://schemas.microsoft.com/office/drawing/2014/main" id="{0F7E55F9-1BED-2455-F295-0330BEEA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>
            <a:extLst>
              <a:ext uri="{FF2B5EF4-FFF2-40B4-BE49-F238E27FC236}">
                <a16:creationId xmlns:a16="http://schemas.microsoft.com/office/drawing/2014/main" id="{7D4A6D80-5249-B9CA-175C-C17127B45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>
            <a:extLst>
              <a:ext uri="{FF2B5EF4-FFF2-40B4-BE49-F238E27FC236}">
                <a16:creationId xmlns:a16="http://schemas.microsoft.com/office/drawing/2014/main" id="{F00C5040-9895-2342-A925-B33268BA1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80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>
          <a:extLst>
            <a:ext uri="{FF2B5EF4-FFF2-40B4-BE49-F238E27FC236}">
              <a16:creationId xmlns:a16="http://schemas.microsoft.com/office/drawing/2014/main" id="{0F4F5B1E-2B60-C5E2-7FBB-9086007D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>
            <a:extLst>
              <a:ext uri="{FF2B5EF4-FFF2-40B4-BE49-F238E27FC236}">
                <a16:creationId xmlns:a16="http://schemas.microsoft.com/office/drawing/2014/main" id="{66F0F31B-54CF-7B2A-23F5-706D4E71B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>
            <a:extLst>
              <a:ext uri="{FF2B5EF4-FFF2-40B4-BE49-F238E27FC236}">
                <a16:creationId xmlns:a16="http://schemas.microsoft.com/office/drawing/2014/main" id="{CDDAED88-601D-3FC3-115D-FB2268579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0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6AD69EB9-EE2B-3638-DFC1-83993F063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BFEF92CA-402A-9BA4-D74B-D1EE71BDA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D64D9037-5D64-90CB-E90D-441578D50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890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AF37C702-5B0B-FAC9-E6DD-C8064DC0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EEABA071-E34B-F63A-92B1-BCF20820E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216EA018-D501-B9F6-43AE-0C30043B7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85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214BACA2-2E4E-02B6-24B3-5FD9F1A6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4157425D-9CDF-00C2-0AA4-156470610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B89DC4AF-220D-5BA2-7378-9C81D5E94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86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DDB70552-75E3-0A40-A4FE-50CFC9B1D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5C93552A-F4B9-2437-BFBF-80F2800BC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E55AD99C-EDBE-589B-B3FD-F7F056000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429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4238CBCF-042E-5EAD-3F37-39BB1E4F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09D4F706-79F5-D6B6-DD26-6970B2D4FB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F8C5A882-44B5-E505-277F-E32027D1D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83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>
          <a:extLst>
            <a:ext uri="{FF2B5EF4-FFF2-40B4-BE49-F238E27FC236}">
              <a16:creationId xmlns:a16="http://schemas.microsoft.com/office/drawing/2014/main" id="{899610B7-D986-C814-884C-B9FAB076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>
            <a:extLst>
              <a:ext uri="{FF2B5EF4-FFF2-40B4-BE49-F238E27FC236}">
                <a16:creationId xmlns:a16="http://schemas.microsoft.com/office/drawing/2014/main" id="{2EA1D9BB-18AB-8061-59B0-C33D469A3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>
            <a:extLst>
              <a:ext uri="{FF2B5EF4-FFF2-40B4-BE49-F238E27FC236}">
                <a16:creationId xmlns:a16="http://schemas.microsoft.com/office/drawing/2014/main" id="{BBE70619-6B84-EE01-9326-6898B67C6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514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EFABFD2E-D8BF-909C-9B80-0F83A9A94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>
            <a:extLst>
              <a:ext uri="{FF2B5EF4-FFF2-40B4-BE49-F238E27FC236}">
                <a16:creationId xmlns:a16="http://schemas.microsoft.com/office/drawing/2014/main" id="{B39A054A-157A-148B-ADDB-BF36D997D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>
            <a:extLst>
              <a:ext uri="{FF2B5EF4-FFF2-40B4-BE49-F238E27FC236}">
                <a16:creationId xmlns:a16="http://schemas.microsoft.com/office/drawing/2014/main" id="{7A360C8A-4D72-19EE-9280-E657336BF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16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BC42C687-B248-9CD3-06CC-26A05DD6E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>
            <a:extLst>
              <a:ext uri="{FF2B5EF4-FFF2-40B4-BE49-F238E27FC236}">
                <a16:creationId xmlns:a16="http://schemas.microsoft.com/office/drawing/2014/main" id="{72979593-320F-CB9D-D225-F2E8D42B9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>
            <a:extLst>
              <a:ext uri="{FF2B5EF4-FFF2-40B4-BE49-F238E27FC236}">
                <a16:creationId xmlns:a16="http://schemas.microsoft.com/office/drawing/2014/main" id="{ABEAF75F-6A16-58A4-49E1-85007366FD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1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956C4AE2-A2C4-3E24-6EB6-0B199604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>
            <a:extLst>
              <a:ext uri="{FF2B5EF4-FFF2-40B4-BE49-F238E27FC236}">
                <a16:creationId xmlns:a16="http://schemas.microsoft.com/office/drawing/2014/main" id="{25DACDD0-DC31-00A6-1F39-5340432A0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>
            <a:extLst>
              <a:ext uri="{FF2B5EF4-FFF2-40B4-BE49-F238E27FC236}">
                <a16:creationId xmlns:a16="http://schemas.microsoft.com/office/drawing/2014/main" id="{355E14B8-B5E2-16DD-12C2-894F8E924F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c1997cbf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c1997cbf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>
          <a:extLst>
            <a:ext uri="{FF2B5EF4-FFF2-40B4-BE49-F238E27FC236}">
              <a16:creationId xmlns:a16="http://schemas.microsoft.com/office/drawing/2014/main" id="{7D02B11B-7DE5-2311-6716-674BC86BA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>
            <a:extLst>
              <a:ext uri="{FF2B5EF4-FFF2-40B4-BE49-F238E27FC236}">
                <a16:creationId xmlns:a16="http://schemas.microsoft.com/office/drawing/2014/main" id="{CA71C5A4-0232-0C3E-D93B-40FB7C985D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>
            <a:extLst>
              <a:ext uri="{FF2B5EF4-FFF2-40B4-BE49-F238E27FC236}">
                <a16:creationId xmlns:a16="http://schemas.microsoft.com/office/drawing/2014/main" id="{984502B4-7A8E-7E1A-4854-490B0DD78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2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>
          <a:extLst>
            <a:ext uri="{FF2B5EF4-FFF2-40B4-BE49-F238E27FC236}">
              <a16:creationId xmlns:a16="http://schemas.microsoft.com/office/drawing/2014/main" id="{22FC6E76-538B-8AB7-B81D-F3D508FA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>
            <a:extLst>
              <a:ext uri="{FF2B5EF4-FFF2-40B4-BE49-F238E27FC236}">
                <a16:creationId xmlns:a16="http://schemas.microsoft.com/office/drawing/2014/main" id="{7FC7239B-A5FA-295B-AE3E-BC628F813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>
            <a:extLst>
              <a:ext uri="{FF2B5EF4-FFF2-40B4-BE49-F238E27FC236}">
                <a16:creationId xmlns:a16="http://schemas.microsoft.com/office/drawing/2014/main" id="{8D45176B-DF15-F823-212C-1EB1F93B1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9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60" r:id="rId8"/>
    <p:sldLayoutId id="2147483662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696632" y="1193492"/>
            <a:ext cx="4055338" cy="2698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Nhập </a:t>
            </a:r>
            <a:r>
              <a:rPr lang="en-US" dirty="0" err="1"/>
              <a:t>môn</a:t>
            </a:r>
            <a:r>
              <a:rPr lang="en-US" dirty="0"/>
              <a:t> công nghệ phần mềm</a:t>
            </a:r>
            <a:br>
              <a:rPr lang="en-US" dirty="0"/>
            </a:br>
            <a:r>
              <a:rPr lang="en-US" dirty="0"/>
              <a:t>đồ án QUẢN LÝ SỔ TIẾT KIỆM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840402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Nhóm 6A</a:t>
            </a:r>
            <a:endParaRPr dirty="0"/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1351749" y="1744472"/>
            <a:ext cx="4861812" cy="1258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và công nghệ sử dụng</a:t>
            </a:r>
            <a:endParaRPr dirty="0"/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887903" y="1013624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2"/>
          <p:cNvSpPr/>
          <p:nvPr/>
        </p:nvSpPr>
        <p:spPr>
          <a:xfrm rot="-2699901">
            <a:off x="2033647" y="1995011"/>
            <a:ext cx="399523" cy="381115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 rot="-2699899">
            <a:off x="2812934" y="2002929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 rot="-2699901">
            <a:off x="2810998" y="2796888"/>
            <a:ext cx="418750" cy="380873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 rot="-2699901">
            <a:off x="1995586" y="2787188"/>
            <a:ext cx="418750" cy="381115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1660754" y="147223"/>
            <a:ext cx="5822491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KIẾN TRÚC VÀ CÔNG NGHỆ SỬ DỤNG</a:t>
            </a:r>
            <a:endParaRPr dirty="0"/>
          </a:p>
        </p:txBody>
      </p:sp>
      <p:sp>
        <p:nvSpPr>
          <p:cNvPr id="741" name="Google Shape;741;p32"/>
          <p:cNvSpPr txBox="1">
            <a:spLocks noGrp="1"/>
          </p:cNvSpPr>
          <p:nvPr>
            <p:ph type="body" idx="1"/>
          </p:nvPr>
        </p:nvSpPr>
        <p:spPr>
          <a:xfrm>
            <a:off x="3643202" y="1370016"/>
            <a:ext cx="4971848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Kiến trúc: Client–Server, RESTful API</a:t>
            </a:r>
          </a:p>
          <a:p>
            <a:pPr lvl="0" algn="just"/>
            <a:r>
              <a:rPr lang="en-US" b="1" dirty="0"/>
              <a:t>Frontend</a:t>
            </a:r>
          </a:p>
          <a:p>
            <a:pPr lvl="1" algn="just"/>
            <a:r>
              <a:rPr lang="en-US" b="1" dirty="0"/>
              <a:t>ReactJS + </a:t>
            </a:r>
            <a:r>
              <a:rPr lang="en-US" b="1" dirty="0" err="1"/>
              <a:t>TailwindCSS</a:t>
            </a:r>
            <a:r>
              <a:rPr lang="en-US" b="1" dirty="0"/>
              <a:t> (SPA)</a:t>
            </a:r>
          </a:p>
          <a:p>
            <a:pPr lvl="1" algn="just"/>
            <a:r>
              <a:rPr lang="en-US" b="1" dirty="0"/>
              <a:t>React Router, React Query</a:t>
            </a:r>
          </a:p>
          <a:p>
            <a:pPr lvl="0" algn="just"/>
            <a:r>
              <a:rPr lang="en-US" b="1" dirty="0"/>
              <a:t>Backend</a:t>
            </a:r>
          </a:p>
          <a:p>
            <a:pPr lvl="1" algn="just"/>
            <a:r>
              <a:rPr lang="en-US" b="1" dirty="0"/>
              <a:t>Node.js + Express</a:t>
            </a:r>
          </a:p>
          <a:p>
            <a:pPr lvl="1" algn="just"/>
            <a:r>
              <a:rPr lang="en-US" b="1" dirty="0"/>
              <a:t>MongoDB + Mongoose</a:t>
            </a:r>
          </a:p>
          <a:p>
            <a:pPr lvl="1" algn="just"/>
            <a:r>
              <a:rPr lang="en-US" b="1" dirty="0"/>
              <a:t>OpenAI GPT-3.5 API integration</a:t>
            </a:r>
          </a:p>
          <a:p>
            <a:pPr lvl="0" algn="just"/>
            <a:r>
              <a:rPr lang="en-US" b="1" dirty="0"/>
              <a:t>DevOps</a:t>
            </a:r>
          </a:p>
          <a:p>
            <a:pPr lvl="1" algn="just"/>
            <a:r>
              <a:rPr lang="en-US" b="1" dirty="0"/>
              <a:t>Docker, GitHub Actions (CI/CD)</a:t>
            </a:r>
          </a:p>
          <a:p>
            <a:pPr lvl="1" algn="just"/>
            <a:r>
              <a:rPr lang="en-US" b="1" dirty="0"/>
              <a:t>MongoDB Atlas, Nginx (reverse proxy)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p32"/>
          <p:cNvSpPr/>
          <p:nvPr/>
        </p:nvSpPr>
        <p:spPr>
          <a:xfrm>
            <a:off x="2302605" y="1714888"/>
            <a:ext cx="723471" cy="703838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2774802" y="2271816"/>
            <a:ext cx="793726" cy="704201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2207924" y="2724759"/>
            <a:ext cx="723350" cy="703838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1723484" y="2154711"/>
            <a:ext cx="724922" cy="700332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80;p34">
            <a:extLst>
              <a:ext uri="{FF2B5EF4-FFF2-40B4-BE49-F238E27FC236}">
                <a16:creationId xmlns:a16="http://schemas.microsoft.com/office/drawing/2014/main" id="{F948E8FC-F9D1-E0F3-4C82-98BBF7CF9E14}"/>
              </a:ext>
            </a:extLst>
          </p:cNvPr>
          <p:cNvSpPr txBox="1">
            <a:spLocks/>
          </p:cNvSpPr>
          <p:nvPr/>
        </p:nvSpPr>
        <p:spPr>
          <a:xfrm>
            <a:off x="798811" y="3605930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Font typeface="Roboto"/>
              <a:buNone/>
            </a:pPr>
            <a:r>
              <a:rPr lang="vi-VN" b="1" dirty="0"/>
              <a:t>S</a:t>
            </a:r>
            <a:r>
              <a:rPr lang="en-US" b="1" dirty="0"/>
              <a:t>Ơ LƯỢC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/>
          <p:cNvSpPr txBox="1">
            <a:spLocks noGrp="1"/>
          </p:cNvSpPr>
          <p:nvPr>
            <p:ph type="title"/>
          </p:nvPr>
        </p:nvSpPr>
        <p:spPr>
          <a:xfrm>
            <a:off x="5150630" y="1734256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endParaRPr dirty="0"/>
          </a:p>
        </p:txBody>
      </p:sp>
      <p:sp>
        <p:nvSpPr>
          <p:cNvPr id="864" name="Google Shape;864;p37"/>
          <p:cNvSpPr txBox="1">
            <a:spLocks noGrp="1"/>
          </p:cNvSpPr>
          <p:nvPr>
            <p:ph type="body" idx="1"/>
          </p:nvPr>
        </p:nvSpPr>
        <p:spPr>
          <a:xfrm>
            <a:off x="4693920" y="2169949"/>
            <a:ext cx="445008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1100"/>
              <a:buNone/>
            </a:pPr>
            <a:r>
              <a:rPr lang="vi-VN" dirty="0"/>
              <a:t>• Định nghĩa Mongoose schemas tương ứng (Account, Savings, Transaction…)</a:t>
            </a:r>
            <a:endParaRPr lang="en-US" dirty="0"/>
          </a:p>
          <a:p>
            <a:pPr marL="0" lvl="0" indent="0" algn="just">
              <a:buSzPts val="1100"/>
              <a:buNone/>
            </a:pPr>
            <a:endParaRPr lang="vi-VN" dirty="0"/>
          </a:p>
          <a:p>
            <a:pPr marL="0" lvl="0" indent="0" algn="just">
              <a:buSzPts val="1100"/>
              <a:buNone/>
            </a:pPr>
            <a:r>
              <a:rPr lang="vi-VN" dirty="0"/>
              <a:t>• Controller &amp; Service: account.controller.js, account.service.js, …</a:t>
            </a:r>
            <a:endParaRPr lang="en-US" dirty="0"/>
          </a:p>
          <a:p>
            <a:pPr marL="0" lvl="0" indent="0" algn="just">
              <a:buSzPts val="1100"/>
              <a:buNone/>
            </a:pPr>
            <a:endParaRPr lang="vi-VN" dirty="0"/>
          </a:p>
          <a:p>
            <a:pPr marL="0" lvl="0" indent="0" algn="just">
              <a:buSzPts val="1100"/>
              <a:buNone/>
            </a:pPr>
            <a:r>
              <a:rPr lang="vi-VN" dirty="0"/>
              <a:t>• REST endpoints: GET/POST/PATCH/DELETE tại /api/accounts, /api/transactions, /api/chat</a:t>
            </a:r>
            <a:endParaRPr lang="en-US" dirty="0"/>
          </a:p>
          <a:p>
            <a:pPr marL="0" lvl="0" indent="0" algn="just">
              <a:buSzPts val="1100"/>
              <a:buNone/>
            </a:pPr>
            <a:endParaRPr lang="vi-VN" dirty="0"/>
          </a:p>
          <a:p>
            <a:pPr marL="0" lvl="0" indent="0" algn="just">
              <a:buSzPts val="1100"/>
              <a:buNone/>
            </a:pPr>
            <a:r>
              <a:rPr lang="vi-VN" dirty="0"/>
              <a:t>• Xử lý business logic: mở sổ, gửi/rút, tính lãi, log lịch sử, retry GPT API</a:t>
            </a:r>
          </a:p>
          <a:p>
            <a:pPr marL="0" lvl="0" indent="0">
              <a:buSzPts val="1100"/>
              <a:buNone/>
            </a:pPr>
            <a:endParaRPr dirty="0"/>
          </a:p>
        </p:txBody>
      </p:sp>
      <p:sp>
        <p:nvSpPr>
          <p:cNvPr id="865" name="Google Shape;865;p37"/>
          <p:cNvSpPr txBox="1">
            <a:spLocks noGrp="1"/>
          </p:cNvSpPr>
          <p:nvPr>
            <p:ph type="body" idx="2"/>
          </p:nvPr>
        </p:nvSpPr>
        <p:spPr>
          <a:xfrm>
            <a:off x="60960" y="2169949"/>
            <a:ext cx="4604269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1100"/>
              <a:buNone/>
            </a:pPr>
            <a:r>
              <a:rPr lang="en-US" dirty="0"/>
              <a:t>• Định nghĩa </a:t>
            </a:r>
            <a:r>
              <a:rPr lang="en-US" dirty="0" err="1"/>
              <a:t>các</a:t>
            </a:r>
            <a:r>
              <a:rPr lang="en-US" dirty="0"/>
              <a:t> data types (Account, Transaction, Rule…)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dirty="0"/>
              <a:t>• Component: </a:t>
            </a:r>
            <a:r>
              <a:rPr lang="en-US" dirty="0" err="1"/>
              <a:t>AccountList</a:t>
            </a:r>
            <a:r>
              <a:rPr lang="en-US" dirty="0"/>
              <a:t>, </a:t>
            </a:r>
            <a:r>
              <a:rPr lang="en-US" dirty="0" err="1"/>
              <a:t>AccountForm</a:t>
            </a:r>
            <a:r>
              <a:rPr lang="en-US" dirty="0"/>
              <a:t>, </a:t>
            </a:r>
            <a:r>
              <a:rPr lang="en-US" dirty="0" err="1"/>
              <a:t>TransactionForm</a:t>
            </a:r>
            <a:r>
              <a:rPr lang="en-US" dirty="0"/>
              <a:t>, </a:t>
            </a:r>
            <a:r>
              <a:rPr lang="en-US" dirty="0" err="1"/>
              <a:t>ChatWidget</a:t>
            </a:r>
            <a:r>
              <a:rPr lang="en-US" dirty="0"/>
              <a:t>, </a:t>
            </a:r>
            <a:r>
              <a:rPr lang="en-US" dirty="0" err="1"/>
              <a:t>ForecastChart</a:t>
            </a:r>
            <a:endParaRPr lang="en-US" dirty="0"/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dirty="0"/>
              <a:t>• Hooks/custom: </a:t>
            </a:r>
            <a:r>
              <a:rPr lang="en-US" dirty="0" err="1"/>
              <a:t>useAccounts</a:t>
            </a:r>
            <a:r>
              <a:rPr lang="en-US" dirty="0"/>
              <a:t>(), </a:t>
            </a:r>
            <a:r>
              <a:rPr lang="en-US" dirty="0" err="1"/>
              <a:t>useTransactions</a:t>
            </a:r>
            <a:r>
              <a:rPr lang="en-US" dirty="0"/>
              <a:t>(), </a:t>
            </a:r>
            <a:r>
              <a:rPr lang="en-US" dirty="0" err="1"/>
              <a:t>useChat</a:t>
            </a:r>
            <a:r>
              <a:rPr lang="en-US" dirty="0"/>
              <a:t>()</a:t>
            </a:r>
          </a:p>
          <a:p>
            <a:pPr marL="0" lvl="0" indent="0" algn="just">
              <a:buSzPts val="1100"/>
              <a:buNone/>
            </a:pPr>
            <a:endParaRPr lang="en-US" dirty="0"/>
          </a:p>
          <a:p>
            <a:pPr marL="0" lvl="0" indent="0" algn="just">
              <a:buSzPts val="1100"/>
              <a:buNone/>
            </a:pPr>
            <a:r>
              <a:rPr lang="en-US" dirty="0"/>
              <a:t>• Hiển </a:t>
            </a:r>
            <a:r>
              <a:rPr lang="en-US" dirty="0" err="1"/>
              <a:t>thị</a:t>
            </a:r>
            <a:r>
              <a:rPr lang="en-US" dirty="0"/>
              <a:t> bảng, biểu đồ, form, modal với validation (React Hook Form + Yup)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3"/>
          </p:nvPr>
        </p:nvSpPr>
        <p:spPr>
          <a:xfrm>
            <a:off x="1857324" y="1734256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COMPONENTS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5989297" y="1180912"/>
            <a:ext cx="469887" cy="469887"/>
            <a:chOff x="1487200" y="4993750"/>
            <a:chExt cx="483125" cy="483125"/>
          </a:xfrm>
        </p:grpSpPr>
        <p:sp>
          <p:nvSpPr>
            <p:cNvPr id="869" name="Google Shape;869;p3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/>
          <p:cNvGrpSpPr/>
          <p:nvPr/>
        </p:nvGrpSpPr>
        <p:grpSpPr>
          <a:xfrm>
            <a:off x="2674348" y="1182043"/>
            <a:ext cx="469887" cy="469887"/>
            <a:chOff x="2081650" y="4993750"/>
            <a:chExt cx="483125" cy="483125"/>
          </a:xfrm>
        </p:grpSpPr>
        <p:sp>
          <p:nvSpPr>
            <p:cNvPr id="872" name="Google Shape;872;p3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4636538" y="1501456"/>
            <a:ext cx="95400" cy="3116250"/>
            <a:chOff x="4524300" y="1013625"/>
            <a:chExt cx="95400" cy="3116250"/>
          </a:xfrm>
        </p:grpSpPr>
        <p:sp>
          <p:nvSpPr>
            <p:cNvPr id="875" name="Google Shape;875;p3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2FEE7647-2F97-94B2-CE98-94A2A807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>
            <a:extLst>
              <a:ext uri="{FF2B5EF4-FFF2-40B4-BE49-F238E27FC236}">
                <a16:creationId xmlns:a16="http://schemas.microsoft.com/office/drawing/2014/main" id="{7A083C6F-EA19-943A-2DE3-7AA72B366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8630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endParaRPr dirty="0"/>
          </a:p>
        </p:txBody>
      </p:sp>
      <p:sp>
        <p:nvSpPr>
          <p:cNvPr id="864" name="Google Shape;864;p37">
            <a:extLst>
              <a:ext uri="{FF2B5EF4-FFF2-40B4-BE49-F238E27FC236}">
                <a16:creationId xmlns:a16="http://schemas.microsoft.com/office/drawing/2014/main" id="{93A8625F-8EDA-5ED1-2FE5-53D548C1C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0081" y="1895476"/>
            <a:ext cx="4693919" cy="253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AuthModule</a:t>
            </a:r>
            <a:r>
              <a:rPr lang="en-US" dirty="0"/>
              <a:t>: </a:t>
            </a:r>
            <a:r>
              <a:rPr lang="en-US" dirty="0" err="1"/>
              <a:t>auth.module.ts</a:t>
            </a:r>
            <a:endParaRPr lang="en-US" dirty="0"/>
          </a:p>
          <a:p>
            <a:pPr lvl="0" algn="just"/>
            <a:r>
              <a:rPr lang="en-US" b="1" dirty="0" err="1"/>
              <a:t>AuthController</a:t>
            </a:r>
            <a:r>
              <a:rPr lang="en-US" dirty="0"/>
              <a:t> (/</a:t>
            </a:r>
            <a:r>
              <a:rPr lang="en-US" dirty="0" err="1"/>
              <a:t>api</a:t>
            </a:r>
            <a:r>
              <a:rPr lang="en-US" dirty="0"/>
              <a:t>/auth):</a:t>
            </a:r>
          </a:p>
          <a:p>
            <a:pPr lvl="1" algn="just"/>
            <a:r>
              <a:rPr lang="en-US" dirty="0"/>
              <a:t>POST /login → trả JWT + refresh token</a:t>
            </a:r>
          </a:p>
          <a:p>
            <a:pPr lvl="1" algn="just"/>
            <a:r>
              <a:rPr lang="en-US" dirty="0"/>
              <a:t>POST /register → tạo </a:t>
            </a:r>
            <a:r>
              <a:rPr lang="en-US" dirty="0" err="1"/>
              <a:t>tài</a:t>
            </a:r>
            <a:r>
              <a:rPr lang="en-US" dirty="0"/>
              <a:t> khoản Khách/ Nhân </a:t>
            </a:r>
            <a:r>
              <a:rPr lang="en-US" dirty="0" err="1"/>
              <a:t>viên</a:t>
            </a:r>
            <a:endParaRPr lang="en-US" dirty="0"/>
          </a:p>
          <a:p>
            <a:pPr lvl="1" algn="just"/>
            <a:r>
              <a:rPr lang="en-US" dirty="0"/>
              <a:t>POST /logout → </a:t>
            </a:r>
            <a:r>
              <a:rPr lang="en-US" dirty="0" err="1"/>
              <a:t>xoá</a:t>
            </a:r>
            <a:r>
              <a:rPr lang="en-US" dirty="0"/>
              <a:t> refresh token</a:t>
            </a:r>
          </a:p>
          <a:p>
            <a:pPr lvl="1" algn="just"/>
            <a:r>
              <a:rPr lang="en-US" dirty="0"/>
              <a:t>GET /refresh → cấp token mới</a:t>
            </a:r>
          </a:p>
          <a:p>
            <a:pPr lvl="0" algn="just"/>
            <a:r>
              <a:rPr lang="en-US" b="1" dirty="0" err="1"/>
              <a:t>AuthService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Hash mật khẩu (</a:t>
            </a:r>
            <a:r>
              <a:rPr lang="en-US" dirty="0" err="1"/>
              <a:t>bcrypt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Tạo &amp; verify JWT (HS256)</a:t>
            </a:r>
          </a:p>
          <a:p>
            <a:pPr lvl="1" algn="just"/>
            <a:r>
              <a:rPr lang="en-US" dirty="0"/>
              <a:t>Quản lý refresh token</a:t>
            </a:r>
          </a:p>
          <a:p>
            <a:pPr lvl="0" algn="just"/>
            <a:r>
              <a:rPr lang="en-US" b="1" dirty="0" err="1"/>
              <a:t>AuthGuard</a:t>
            </a:r>
            <a:r>
              <a:rPr lang="en-US" dirty="0"/>
              <a:t>: bảo vệ route nhúng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NestJS</a:t>
            </a:r>
            <a:r>
              <a:rPr lang="en-US" dirty="0"/>
              <a:t> guards.</a:t>
            </a:r>
          </a:p>
          <a:p>
            <a:pPr lvl="0" algn="just"/>
            <a:r>
              <a:rPr lang="en-US" b="1" dirty="0"/>
              <a:t>Account Schema</a:t>
            </a:r>
            <a:r>
              <a:rPr lang="en-US" dirty="0"/>
              <a:t> (Mongoose): username, </a:t>
            </a:r>
            <a:r>
              <a:rPr lang="en-US" dirty="0" err="1"/>
              <a:t>passwordHash</a:t>
            </a:r>
            <a:r>
              <a:rPr lang="en-US" dirty="0"/>
              <a:t>, role, status, </a:t>
            </a:r>
            <a:r>
              <a:rPr lang="en-US" dirty="0" err="1"/>
              <a:t>createdAt</a:t>
            </a:r>
            <a:r>
              <a:rPr lang="en-US" dirty="0"/>
              <a:t>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D401C10D-DDDC-9B09-9CC7-66E6C203D7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3195" y="1895628"/>
            <a:ext cx="4156886" cy="2592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AuthContext</a:t>
            </a:r>
            <a:r>
              <a:rPr lang="en-US" b="1" dirty="0"/>
              <a:t> &amp; Hooks</a:t>
            </a:r>
            <a:r>
              <a:rPr lang="en-US" dirty="0"/>
              <a:t>: </a:t>
            </a:r>
            <a:r>
              <a:rPr lang="en-US" dirty="0" err="1"/>
              <a:t>useAuth</a:t>
            </a:r>
            <a:r>
              <a:rPr lang="en-US" dirty="0"/>
              <a:t>() quản lý trạng </a:t>
            </a:r>
            <a:r>
              <a:rPr lang="en-US" dirty="0" err="1"/>
              <a:t>thái</a:t>
            </a:r>
            <a:r>
              <a:rPr lang="en-US" dirty="0"/>
              <a:t> đăng nhập, lưu JWT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localStorage</a:t>
            </a:r>
            <a:r>
              <a:rPr lang="en-US" dirty="0"/>
              <a:t>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LoginForm.jsx</a:t>
            </a:r>
            <a:r>
              <a:rPr lang="en-US" dirty="0"/>
              <a:t> &amp; </a:t>
            </a:r>
            <a:r>
              <a:rPr lang="en-US" b="1" dirty="0" err="1"/>
              <a:t>RegisterForm.jsx</a:t>
            </a:r>
            <a:r>
              <a:rPr lang="en-US" dirty="0"/>
              <a:t>: form nhập username/password, validate với React Hook Form + Yup.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ProtectedRoute.jsx</a:t>
            </a:r>
            <a:r>
              <a:rPr lang="en-US" dirty="0"/>
              <a:t>: kiểm </a:t>
            </a:r>
            <a:r>
              <a:rPr lang="en-US" dirty="0" err="1"/>
              <a:t>tra</a:t>
            </a:r>
            <a:r>
              <a:rPr lang="en-US" dirty="0"/>
              <a:t> JWT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render </a:t>
            </a:r>
            <a:r>
              <a:rPr lang="en-US" dirty="0" err="1"/>
              <a:t>các</a:t>
            </a:r>
            <a:r>
              <a:rPr lang="en-US" dirty="0"/>
              <a:t> page cần auth.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AuthService</a:t>
            </a:r>
            <a:r>
              <a:rPr lang="en-US" b="1" dirty="0"/>
              <a:t> (</a:t>
            </a:r>
            <a:r>
              <a:rPr lang="en-US" b="1" dirty="0" err="1"/>
              <a:t>api</a:t>
            </a:r>
            <a:r>
              <a:rPr lang="en-US" b="1" dirty="0"/>
              <a:t>/auth.js)</a:t>
            </a:r>
            <a:r>
              <a:rPr lang="en-US" dirty="0"/>
              <a:t>: hàm login(), register(), logout(), </a:t>
            </a:r>
            <a:r>
              <a:rPr lang="en-US" dirty="0" err="1"/>
              <a:t>refreshToken</a:t>
            </a:r>
            <a:r>
              <a:rPr lang="en-US" dirty="0"/>
              <a:t>(), gọi /</a:t>
            </a:r>
            <a:r>
              <a:rPr lang="en-US" dirty="0" err="1"/>
              <a:t>api</a:t>
            </a:r>
            <a:r>
              <a:rPr lang="en-US" dirty="0"/>
              <a:t>/auth/*.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21FE3CFA-29AD-A041-3D15-FAA70B10838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42245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E322E741-198A-F9B5-10E7-37472511955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REACT COMPONENTS - </a:t>
            </a:r>
            <a:r>
              <a:rPr lang="en-US" b="1" dirty="0"/>
              <a:t>Authentication</a:t>
            </a:r>
            <a:endParaRPr dirty="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0519BCD0-E247-0769-9FA9-5EEE0F6F41E9}"/>
              </a:ext>
            </a:extLst>
          </p:cNvPr>
          <p:cNvGrpSpPr/>
          <p:nvPr/>
        </p:nvGrpSpPr>
        <p:grpSpPr>
          <a:xfrm>
            <a:off x="7107297" y="1092040"/>
            <a:ext cx="469887" cy="469887"/>
            <a:chOff x="1487200" y="4993750"/>
            <a:chExt cx="483125" cy="483125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47F5F9E8-ABCB-F209-9941-5312061FBC33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D2AB35CB-9C16-1FB2-FA4F-AD2211D91743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>
            <a:extLst>
              <a:ext uri="{FF2B5EF4-FFF2-40B4-BE49-F238E27FC236}">
                <a16:creationId xmlns:a16="http://schemas.microsoft.com/office/drawing/2014/main" id="{FA243AD6-5234-3501-AD05-93330ADD90CD}"/>
              </a:ext>
            </a:extLst>
          </p:cNvPr>
          <p:cNvGrpSpPr/>
          <p:nvPr/>
        </p:nvGrpSpPr>
        <p:grpSpPr>
          <a:xfrm>
            <a:off x="2079988" y="1092052"/>
            <a:ext cx="469887" cy="469887"/>
            <a:chOff x="2081650" y="4993750"/>
            <a:chExt cx="483125" cy="483125"/>
          </a:xfrm>
        </p:grpSpPr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080CD56D-C62E-221A-9C5E-0FAE2CEDDFDB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07708450-36BB-7CF8-546B-5105D3FB9953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>
            <a:extLst>
              <a:ext uri="{FF2B5EF4-FFF2-40B4-BE49-F238E27FC236}">
                <a16:creationId xmlns:a16="http://schemas.microsoft.com/office/drawing/2014/main" id="{9DF5A30F-170F-A853-6808-C4CB66ACD7B6}"/>
              </a:ext>
            </a:extLst>
          </p:cNvPr>
          <p:cNvGrpSpPr/>
          <p:nvPr/>
        </p:nvGrpSpPr>
        <p:grpSpPr>
          <a:xfrm>
            <a:off x="4509060" y="1796853"/>
            <a:ext cx="95400" cy="3116250"/>
            <a:chOff x="4524300" y="1013625"/>
            <a:chExt cx="95400" cy="3116250"/>
          </a:xfrm>
        </p:grpSpPr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169B60A6-E983-A40D-8286-054C6BA80B80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92E820F5-8221-1376-E4D4-5F303C71CDBF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5A3DE92E-5BE1-72A8-50C7-0BBF13FFF753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99DD63FE-DCFF-03D5-1B28-D64C912E13BC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9B03C3C8-EBB2-42E7-EA5B-64C76AF16EC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079439C0-AD2D-862F-7395-DDB2379C398E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711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656D33D0-A898-837B-2948-82235BB7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>
            <a:extLst>
              <a:ext uri="{FF2B5EF4-FFF2-40B4-BE49-F238E27FC236}">
                <a16:creationId xmlns:a16="http://schemas.microsoft.com/office/drawing/2014/main" id="{F761D5FF-2D76-86F8-315A-3534EC6CC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8630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endParaRPr dirty="0"/>
          </a:p>
        </p:txBody>
      </p:sp>
      <p:sp>
        <p:nvSpPr>
          <p:cNvPr id="864" name="Google Shape;864;p37">
            <a:extLst>
              <a:ext uri="{FF2B5EF4-FFF2-40B4-BE49-F238E27FC236}">
                <a16:creationId xmlns:a16="http://schemas.microsoft.com/office/drawing/2014/main" id="{1E69F1F3-BC5B-075F-1471-D41E0315A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0081" y="1895476"/>
            <a:ext cx="4693919" cy="253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SavingsModule</a:t>
            </a:r>
            <a:r>
              <a:rPr lang="en-US" dirty="0"/>
              <a:t>: </a:t>
            </a:r>
            <a:r>
              <a:rPr lang="en-US" dirty="0" err="1"/>
              <a:t>savings.module.ts</a:t>
            </a:r>
            <a:endParaRPr lang="en-US" dirty="0"/>
          </a:p>
          <a:p>
            <a:pPr lvl="0" algn="just"/>
            <a:r>
              <a:rPr lang="en-US" b="1" dirty="0" err="1"/>
              <a:t>SavingsController</a:t>
            </a:r>
            <a:r>
              <a:rPr lang="en-US" dirty="0"/>
              <a:t> (/</a:t>
            </a:r>
            <a:r>
              <a:rPr lang="en-US" dirty="0" err="1"/>
              <a:t>api</a:t>
            </a:r>
            <a:r>
              <a:rPr lang="en-US" dirty="0"/>
              <a:t>/accounts):</a:t>
            </a:r>
          </a:p>
          <a:p>
            <a:pPr lvl="1" algn="just"/>
            <a:r>
              <a:rPr lang="en-US" dirty="0"/>
              <a:t>GET / → list all or </a:t>
            </a:r>
            <a:r>
              <a:rPr lang="en-US" dirty="0" err="1"/>
              <a:t>theo</a:t>
            </a:r>
            <a:r>
              <a:rPr lang="en-US" dirty="0"/>
              <a:t> user</a:t>
            </a:r>
          </a:p>
          <a:p>
            <a:pPr lvl="1" algn="just"/>
            <a:r>
              <a:rPr lang="en-US" dirty="0"/>
              <a:t>POST / → Mở sổ mới</a:t>
            </a:r>
          </a:p>
          <a:p>
            <a:pPr lvl="1" algn="just"/>
            <a:r>
              <a:rPr lang="en-US" dirty="0"/>
              <a:t>PATCH /:id → cập nhật lãi suất, ngày đáo </a:t>
            </a:r>
            <a:r>
              <a:rPr lang="en-US" dirty="0" err="1"/>
              <a:t>hạn</a:t>
            </a:r>
            <a:endParaRPr lang="en-US" dirty="0"/>
          </a:p>
          <a:p>
            <a:pPr lvl="0" algn="just"/>
            <a:r>
              <a:rPr lang="en-US" b="1" dirty="0" err="1"/>
              <a:t>SavingsService</a:t>
            </a:r>
            <a:r>
              <a:rPr lang="en-US" dirty="0"/>
              <a:t>:</a:t>
            </a:r>
          </a:p>
          <a:p>
            <a:pPr lvl="1" algn="just"/>
            <a:r>
              <a:rPr lang="en-US" dirty="0" err="1"/>
              <a:t>openAccount</a:t>
            </a:r>
            <a:r>
              <a:rPr lang="en-US" dirty="0"/>
              <a:t>(): kiểm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dư tối thiểu, tạo sổ</a:t>
            </a:r>
          </a:p>
          <a:p>
            <a:pPr lvl="1" algn="just"/>
            <a:r>
              <a:rPr lang="en-US" dirty="0" err="1"/>
              <a:t>getAccounts</a:t>
            </a:r>
            <a:r>
              <a:rPr lang="en-US" dirty="0"/>
              <a:t>(), </a:t>
            </a:r>
            <a:r>
              <a:rPr lang="en-US" dirty="0" err="1"/>
              <a:t>updateAccount</a:t>
            </a:r>
            <a:r>
              <a:rPr lang="en-US" dirty="0"/>
              <a:t>()</a:t>
            </a:r>
          </a:p>
          <a:p>
            <a:pPr lvl="0" algn="just"/>
            <a:r>
              <a:rPr lang="en-US" b="1" dirty="0"/>
              <a:t>Savings Schema</a:t>
            </a:r>
            <a:r>
              <a:rPr lang="en-US" dirty="0"/>
              <a:t>: </a:t>
            </a:r>
            <a:r>
              <a:rPr lang="en-US" dirty="0" err="1"/>
              <a:t>maSo</a:t>
            </a:r>
            <a:r>
              <a:rPr lang="en-US" dirty="0"/>
              <a:t>, </a:t>
            </a:r>
            <a:r>
              <a:rPr lang="en-US" dirty="0" err="1"/>
              <a:t>maKhachHang</a:t>
            </a:r>
            <a:r>
              <a:rPr lang="en-US" dirty="0"/>
              <a:t>, </a:t>
            </a:r>
            <a:r>
              <a:rPr lang="en-US" dirty="0" err="1"/>
              <a:t>loaiSo</a:t>
            </a:r>
            <a:r>
              <a:rPr lang="en-US" dirty="0"/>
              <a:t>, </a:t>
            </a:r>
            <a:r>
              <a:rPr lang="en-US" dirty="0" err="1"/>
              <a:t>kyHan</a:t>
            </a:r>
            <a:r>
              <a:rPr lang="en-US" dirty="0"/>
              <a:t>, </a:t>
            </a:r>
            <a:r>
              <a:rPr lang="en-US" dirty="0" err="1"/>
              <a:t>laiSuat</a:t>
            </a:r>
            <a:r>
              <a:rPr lang="en-US" dirty="0"/>
              <a:t>, </a:t>
            </a:r>
            <a:r>
              <a:rPr lang="en-US" dirty="0" err="1"/>
              <a:t>soDu</a:t>
            </a:r>
            <a:r>
              <a:rPr lang="en-US" dirty="0"/>
              <a:t>, </a:t>
            </a:r>
            <a:r>
              <a:rPr lang="en-US" dirty="0" err="1"/>
              <a:t>trangThai</a:t>
            </a:r>
            <a:r>
              <a:rPr lang="en-US" dirty="0"/>
              <a:t>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0498242D-A0B2-DF49-B5E2-8594DF1758B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3195" y="1946912"/>
            <a:ext cx="4156886" cy="2592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Types</a:t>
            </a:r>
            <a:r>
              <a:rPr lang="en-US" dirty="0"/>
              <a:t>: </a:t>
            </a:r>
            <a:r>
              <a:rPr lang="en-US" dirty="0" err="1"/>
              <a:t>ISavingsAccount</a:t>
            </a:r>
            <a:r>
              <a:rPr lang="en-US" dirty="0"/>
              <a:t> (mã sổ, loại,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lãi suất, </a:t>
            </a:r>
            <a:r>
              <a:rPr lang="en-US" dirty="0" err="1"/>
              <a:t>số</a:t>
            </a:r>
            <a:r>
              <a:rPr lang="en-US" dirty="0"/>
              <a:t> dư, ngày mở/đáo </a:t>
            </a:r>
            <a:r>
              <a:rPr lang="en-US" dirty="0" err="1"/>
              <a:t>hạn</a:t>
            </a:r>
            <a:r>
              <a:rPr lang="en-US" dirty="0"/>
              <a:t>).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AccountList.jsx</a:t>
            </a:r>
            <a:r>
              <a:rPr lang="en-US" dirty="0"/>
              <a:t>: table liệt </a:t>
            </a:r>
            <a:r>
              <a:rPr lang="en-US" dirty="0" err="1"/>
              <a:t>kê</a:t>
            </a:r>
            <a:r>
              <a:rPr lang="en-US" dirty="0"/>
              <a:t> sổ của Khách hàng.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OpenAccountForm.jsx</a:t>
            </a:r>
            <a:r>
              <a:rPr lang="en-US" dirty="0"/>
              <a:t>: form nhập loại sổ,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tiền, call </a:t>
            </a:r>
            <a:r>
              <a:rPr lang="en-US" dirty="0" err="1"/>
              <a:t>openAccount</a:t>
            </a:r>
            <a:r>
              <a:rPr lang="en-US" dirty="0"/>
              <a:t>().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AccountDetail.jsx</a:t>
            </a:r>
            <a:r>
              <a:rPr lang="en-US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chi tiết sổ, lịch </a:t>
            </a:r>
            <a:r>
              <a:rPr lang="en-US" dirty="0" err="1"/>
              <a:t>sử</a:t>
            </a:r>
            <a:r>
              <a:rPr lang="en-US" dirty="0"/>
              <a:t> giao dịch.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useAccounts</a:t>
            </a:r>
            <a:r>
              <a:rPr lang="en-US" b="1" dirty="0"/>
              <a:t>()</a:t>
            </a:r>
            <a:r>
              <a:rPr lang="en-US" dirty="0"/>
              <a:t> hook: fetch, create, update via accounts.js.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8DEAC349-5D60-C066-96F8-23A19C5C914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42245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A6633FC3-F324-B54F-FBA4-131EE695621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REACT COMPONENTS – Sổ tiết kiệm</a:t>
            </a:r>
            <a:endParaRPr dirty="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60E43616-541A-26B5-1E08-0754518CFF57}"/>
              </a:ext>
            </a:extLst>
          </p:cNvPr>
          <p:cNvGrpSpPr/>
          <p:nvPr/>
        </p:nvGrpSpPr>
        <p:grpSpPr>
          <a:xfrm>
            <a:off x="7107297" y="1092040"/>
            <a:ext cx="469887" cy="469887"/>
            <a:chOff x="1487200" y="4993750"/>
            <a:chExt cx="483125" cy="483125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7A5CFE59-C9FF-50F6-8265-4A09881C76A3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9A69A3C3-FCCA-9AE8-DAF3-1108AB3EEC06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>
            <a:extLst>
              <a:ext uri="{FF2B5EF4-FFF2-40B4-BE49-F238E27FC236}">
                <a16:creationId xmlns:a16="http://schemas.microsoft.com/office/drawing/2014/main" id="{AAA481E4-040A-BA52-2155-A6DE2641FF70}"/>
              </a:ext>
            </a:extLst>
          </p:cNvPr>
          <p:cNvGrpSpPr/>
          <p:nvPr/>
        </p:nvGrpSpPr>
        <p:grpSpPr>
          <a:xfrm>
            <a:off x="2079988" y="1092052"/>
            <a:ext cx="469887" cy="469887"/>
            <a:chOff x="2081650" y="4993750"/>
            <a:chExt cx="483125" cy="483125"/>
          </a:xfrm>
        </p:grpSpPr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1747D8B8-4AE2-8412-F302-8F094B9408DC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1331194C-0B35-F186-713A-AAFD85A03C1F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>
            <a:extLst>
              <a:ext uri="{FF2B5EF4-FFF2-40B4-BE49-F238E27FC236}">
                <a16:creationId xmlns:a16="http://schemas.microsoft.com/office/drawing/2014/main" id="{B637F9F3-3A33-25D6-E81F-A6C8419D87E2}"/>
              </a:ext>
            </a:extLst>
          </p:cNvPr>
          <p:cNvGrpSpPr/>
          <p:nvPr/>
        </p:nvGrpSpPr>
        <p:grpSpPr>
          <a:xfrm>
            <a:off x="4509060" y="1796853"/>
            <a:ext cx="95400" cy="3116250"/>
            <a:chOff x="4524300" y="1013625"/>
            <a:chExt cx="95400" cy="3116250"/>
          </a:xfrm>
        </p:grpSpPr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922D6D52-520A-68B4-D928-743C591FD7C8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31A4CBA6-AC1E-C41F-8B02-F167D2CEF841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ED359CD5-C957-F89B-0CB2-37C1A8047EDB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5B0E11ED-B3E8-D96C-12B6-5ACCAEB2F69A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50DD7D14-7F76-8004-A328-D995FD243665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D222C073-693F-3BE8-143D-C3438316BC12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088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C8629EAE-CEC0-C40B-7A93-8DB060DF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>
            <a:extLst>
              <a:ext uri="{FF2B5EF4-FFF2-40B4-BE49-F238E27FC236}">
                <a16:creationId xmlns:a16="http://schemas.microsoft.com/office/drawing/2014/main" id="{951DD253-ECAD-90D8-CDCB-B6319F564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4647" y="1527882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endParaRPr dirty="0"/>
          </a:p>
        </p:txBody>
      </p:sp>
      <p:sp>
        <p:nvSpPr>
          <p:cNvPr id="864" name="Google Shape;864;p37">
            <a:extLst>
              <a:ext uri="{FF2B5EF4-FFF2-40B4-BE49-F238E27FC236}">
                <a16:creationId xmlns:a16="http://schemas.microsoft.com/office/drawing/2014/main" id="{9964BC96-D94F-9CB5-F4E0-8750CFF9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0081" y="1895476"/>
            <a:ext cx="4693919" cy="253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TransactionModule</a:t>
            </a:r>
            <a:r>
              <a:rPr lang="en-US" dirty="0"/>
              <a:t>: </a:t>
            </a:r>
            <a:r>
              <a:rPr lang="en-US" dirty="0" err="1"/>
              <a:t>transaction.module.ts</a:t>
            </a:r>
            <a:endParaRPr lang="en-US" dirty="0"/>
          </a:p>
          <a:p>
            <a:pPr lvl="0" algn="just"/>
            <a:r>
              <a:rPr lang="en-US" b="1" dirty="0" err="1"/>
              <a:t>TransactionController</a:t>
            </a:r>
            <a:r>
              <a:rPr lang="en-US" dirty="0"/>
              <a:t> (/</a:t>
            </a:r>
            <a:r>
              <a:rPr lang="en-US" dirty="0" err="1"/>
              <a:t>api</a:t>
            </a:r>
            <a:r>
              <a:rPr lang="en-US" dirty="0"/>
              <a:t>/transactions):</a:t>
            </a:r>
          </a:p>
          <a:p>
            <a:pPr lvl="1" algn="just"/>
            <a:r>
              <a:rPr lang="en-US" dirty="0"/>
              <a:t>POST /deposit → thực hiện </a:t>
            </a:r>
            <a:r>
              <a:rPr lang="en-US" dirty="0" err="1"/>
              <a:t>gửi</a:t>
            </a:r>
            <a:r>
              <a:rPr lang="en-US" dirty="0"/>
              <a:t> tiền</a:t>
            </a:r>
          </a:p>
          <a:p>
            <a:pPr lvl="0" algn="just"/>
            <a:r>
              <a:rPr lang="en-US" b="1" dirty="0" err="1"/>
              <a:t>TransactionService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deposit(</a:t>
            </a:r>
            <a:r>
              <a:rPr lang="en-US" dirty="0" err="1"/>
              <a:t>accountId</a:t>
            </a:r>
            <a:r>
              <a:rPr lang="en-US" dirty="0"/>
              <a:t>, amount):</a:t>
            </a:r>
          </a:p>
          <a:p>
            <a:pPr marL="1143000" lvl="2" indent="-282575" algn="just"/>
            <a:r>
              <a:rPr lang="en-US" dirty="0"/>
              <a:t>Kiểm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trangThai</a:t>
            </a:r>
            <a:r>
              <a:rPr lang="en-US" dirty="0"/>
              <a:t> sổ (OPEN/MATURED).</a:t>
            </a:r>
          </a:p>
          <a:p>
            <a:pPr marL="1143000" lvl="2" indent="-282575" algn="just"/>
            <a:r>
              <a:rPr lang="en-US" dirty="0"/>
              <a:t>Cập nhật </a:t>
            </a:r>
            <a:r>
              <a:rPr lang="en-US" dirty="0" err="1"/>
              <a:t>soDu</a:t>
            </a:r>
            <a:r>
              <a:rPr lang="en-US" dirty="0"/>
              <a:t> + tạo bản ghi </a:t>
            </a:r>
            <a:r>
              <a:rPr lang="en-US" dirty="0" err="1"/>
              <a:t>GiaoDich</a:t>
            </a:r>
            <a:r>
              <a:rPr lang="en-US" dirty="0"/>
              <a:t> loại DEPOSIT.</a:t>
            </a:r>
          </a:p>
          <a:p>
            <a:pPr lvl="0" algn="just"/>
            <a:r>
              <a:rPr lang="en-US" b="1" dirty="0"/>
              <a:t>Transaction Schema</a:t>
            </a:r>
            <a:r>
              <a:rPr lang="en-US" dirty="0"/>
              <a:t>: </a:t>
            </a:r>
            <a:r>
              <a:rPr lang="en-US" dirty="0" err="1"/>
              <a:t>maGiaoDich</a:t>
            </a:r>
            <a:r>
              <a:rPr lang="en-US" dirty="0"/>
              <a:t>, </a:t>
            </a:r>
            <a:r>
              <a:rPr lang="en-US" dirty="0" err="1"/>
              <a:t>maSo</a:t>
            </a:r>
            <a:r>
              <a:rPr lang="en-US" dirty="0"/>
              <a:t>, </a:t>
            </a:r>
            <a:r>
              <a:rPr lang="en-US" dirty="0" err="1"/>
              <a:t>loaiGD</a:t>
            </a:r>
            <a:r>
              <a:rPr lang="en-US" dirty="0"/>
              <a:t>, </a:t>
            </a:r>
            <a:r>
              <a:rPr lang="en-US" dirty="0" err="1"/>
              <a:t>soTien</a:t>
            </a:r>
            <a:r>
              <a:rPr lang="en-US" dirty="0"/>
              <a:t>, phi, </a:t>
            </a:r>
            <a:r>
              <a:rPr lang="en-US" dirty="0" err="1"/>
              <a:t>ngayGD</a:t>
            </a:r>
            <a:r>
              <a:rPr lang="en-US" dirty="0"/>
              <a:t>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F1E68D03-CD6E-B63A-F1ED-08D7B0E2C42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3195" y="1946912"/>
            <a:ext cx="4156886" cy="2592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DepositForm.jsx</a:t>
            </a:r>
            <a:r>
              <a:rPr lang="en-US" dirty="0"/>
              <a:t>: nhập mã sổ, </a:t>
            </a:r>
            <a:r>
              <a:rPr lang="en-US" dirty="0" err="1"/>
              <a:t>số</a:t>
            </a:r>
            <a:r>
              <a:rPr lang="en-US" dirty="0"/>
              <a:t> tiền, gọi deposit() từ transactions.js.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useTransactions</a:t>
            </a:r>
            <a:r>
              <a:rPr lang="en-US" b="1" dirty="0"/>
              <a:t>()</a:t>
            </a:r>
            <a:r>
              <a:rPr lang="en-US" dirty="0"/>
              <a:t>: hook quản lý trạng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tiền,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spinner/toast.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TransactionList.jsx</a:t>
            </a:r>
            <a:r>
              <a:rPr lang="en-US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giao dịch bổ sung.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4BD717A8-D76C-4B6B-FD7D-974AC4AC592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42245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B6770930-2ED3-3196-DF87-CB580EB6337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REACT COMPONENTS – Gửi tiền </a:t>
            </a:r>
            <a:r>
              <a:rPr lang="en-US" dirty="0" err="1"/>
              <a:t>vào</a:t>
            </a:r>
            <a:r>
              <a:rPr lang="en-US" dirty="0"/>
              <a:t> sổ </a:t>
            </a:r>
            <a:endParaRPr dirty="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F9FA4018-FCD0-377F-011F-7A125425D8D5}"/>
              </a:ext>
            </a:extLst>
          </p:cNvPr>
          <p:cNvGrpSpPr/>
          <p:nvPr/>
        </p:nvGrpSpPr>
        <p:grpSpPr>
          <a:xfrm>
            <a:off x="6829068" y="1085348"/>
            <a:ext cx="469887" cy="469887"/>
            <a:chOff x="1487200" y="4993750"/>
            <a:chExt cx="483125" cy="483125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83D091ED-021B-AFD0-2107-B2088BD690A5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1A789CCB-3F09-7296-9956-9315FD5B768B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>
            <a:extLst>
              <a:ext uri="{FF2B5EF4-FFF2-40B4-BE49-F238E27FC236}">
                <a16:creationId xmlns:a16="http://schemas.microsoft.com/office/drawing/2014/main" id="{1C93863C-9B41-B04F-AD56-438A31298F74}"/>
              </a:ext>
            </a:extLst>
          </p:cNvPr>
          <p:cNvGrpSpPr/>
          <p:nvPr/>
        </p:nvGrpSpPr>
        <p:grpSpPr>
          <a:xfrm>
            <a:off x="2079988" y="1092052"/>
            <a:ext cx="469887" cy="469887"/>
            <a:chOff x="2081650" y="4993750"/>
            <a:chExt cx="483125" cy="483125"/>
          </a:xfrm>
        </p:grpSpPr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4BE79DC7-F769-685B-68A7-174CCA0788BD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8CF1D397-F5FC-1608-2B9F-7DDC96989DD8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>
            <a:extLst>
              <a:ext uri="{FF2B5EF4-FFF2-40B4-BE49-F238E27FC236}">
                <a16:creationId xmlns:a16="http://schemas.microsoft.com/office/drawing/2014/main" id="{27AEB4C3-2BF7-4DF8-5B97-F4D63867C4E5}"/>
              </a:ext>
            </a:extLst>
          </p:cNvPr>
          <p:cNvGrpSpPr/>
          <p:nvPr/>
        </p:nvGrpSpPr>
        <p:grpSpPr>
          <a:xfrm>
            <a:off x="4509060" y="1796853"/>
            <a:ext cx="95400" cy="3116250"/>
            <a:chOff x="4524300" y="1013625"/>
            <a:chExt cx="95400" cy="3116250"/>
          </a:xfrm>
        </p:grpSpPr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46C04776-B8A0-B580-BDB4-03083968DDC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3EEFDC54-FAC8-9AB1-C8E6-998C0554433F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F906EBB6-3C64-66CD-B8AA-C094D75207F6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F52DCF48-FE03-881B-D210-840D43143CD1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4E7E72FE-EE40-A2C8-BA6D-80FB0B9EA46B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95840B5A-4504-AE98-3FE8-F3A28ED8634C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573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82C59111-7A3D-BF1D-ADB3-9FD71305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>
            <a:extLst>
              <a:ext uri="{FF2B5EF4-FFF2-40B4-BE49-F238E27FC236}">
                <a16:creationId xmlns:a16="http://schemas.microsoft.com/office/drawing/2014/main" id="{85CD9D1D-B42E-F2D9-F1C3-B5EB700AA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4647" y="1527882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endParaRPr dirty="0"/>
          </a:p>
        </p:txBody>
      </p:sp>
      <p:sp>
        <p:nvSpPr>
          <p:cNvPr id="864" name="Google Shape;864;p37">
            <a:extLst>
              <a:ext uri="{FF2B5EF4-FFF2-40B4-BE49-F238E27FC236}">
                <a16:creationId xmlns:a16="http://schemas.microsoft.com/office/drawing/2014/main" id="{41BDF6E1-9A5C-1E83-77DB-BDF37ED0B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0081" y="1954330"/>
            <a:ext cx="4693919" cy="2531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TransactionController</a:t>
            </a:r>
            <a:r>
              <a:rPr lang="en-US" dirty="0"/>
              <a:t> (/</a:t>
            </a:r>
            <a:r>
              <a:rPr lang="en-US" dirty="0" err="1"/>
              <a:t>api</a:t>
            </a:r>
            <a:r>
              <a:rPr lang="en-US" dirty="0"/>
              <a:t>/transactions):</a:t>
            </a:r>
          </a:p>
          <a:p>
            <a:pPr lvl="1" algn="just"/>
            <a:r>
              <a:rPr lang="en-US" dirty="0"/>
              <a:t>POST /withdraw → thực hiện rút tiền</a:t>
            </a:r>
          </a:p>
          <a:p>
            <a:pPr lvl="0" algn="just"/>
            <a:r>
              <a:rPr lang="en-US" b="1" dirty="0" err="1"/>
              <a:t>TransactionService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withdraw(</a:t>
            </a:r>
            <a:r>
              <a:rPr lang="en-US" dirty="0" err="1"/>
              <a:t>accountId</a:t>
            </a:r>
            <a:r>
              <a:rPr lang="en-US" dirty="0"/>
              <a:t>, amount):</a:t>
            </a:r>
          </a:p>
          <a:p>
            <a:pPr lvl="2" algn="just"/>
            <a:r>
              <a:rPr lang="en-US" dirty="0"/>
              <a:t>Kiểm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dư &amp;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→ tính phí nếu rút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.</a:t>
            </a:r>
          </a:p>
          <a:p>
            <a:pPr lvl="2" algn="just"/>
            <a:r>
              <a:rPr lang="en-US" dirty="0"/>
              <a:t>Cập nhật </a:t>
            </a:r>
            <a:r>
              <a:rPr lang="en-US" dirty="0" err="1"/>
              <a:t>soDu</a:t>
            </a:r>
            <a:r>
              <a:rPr lang="en-US" dirty="0"/>
              <a:t>, tạo giao dịch WITHDRAW.</a:t>
            </a:r>
          </a:p>
          <a:p>
            <a:pPr lvl="0" algn="just"/>
            <a:r>
              <a:rPr lang="en-US" b="1" dirty="0"/>
              <a:t>Validation</a:t>
            </a:r>
            <a:r>
              <a:rPr lang="en-US" dirty="0"/>
              <a:t>: Joi/DTO đảm bảo amount &gt;0, account tồn tại.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5" name="Google Shape;865;p37">
            <a:extLst>
              <a:ext uri="{FF2B5EF4-FFF2-40B4-BE49-F238E27FC236}">
                <a16:creationId xmlns:a16="http://schemas.microsoft.com/office/drawing/2014/main" id="{499E12F5-35A4-0E59-2C73-3F637CD9A0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3195" y="1946912"/>
            <a:ext cx="4156886" cy="2592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 err="1"/>
              <a:t>WithdrawForm.jsx</a:t>
            </a:r>
            <a:r>
              <a:rPr lang="en-US" dirty="0"/>
              <a:t>: nhập mã sổ, </a:t>
            </a:r>
            <a:r>
              <a:rPr lang="en-US" dirty="0" err="1"/>
              <a:t>số</a:t>
            </a:r>
            <a:r>
              <a:rPr lang="en-US" dirty="0"/>
              <a:t> tiền, xác nhận phí rút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.</a:t>
            </a:r>
          </a:p>
          <a:p>
            <a:pPr lvl="0" algn="just"/>
            <a:endParaRPr lang="en-US" dirty="0"/>
          </a:p>
          <a:p>
            <a:pPr lvl="0" algn="just"/>
            <a:r>
              <a:rPr lang="en-US" b="1" dirty="0" err="1"/>
              <a:t>useWithdraw</a:t>
            </a:r>
            <a:r>
              <a:rPr lang="en-US" b="1" dirty="0"/>
              <a:t>()</a:t>
            </a:r>
            <a:r>
              <a:rPr lang="en-US" dirty="0"/>
              <a:t>: tính phí, gọi API,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confirm modal.</a:t>
            </a:r>
          </a:p>
          <a:p>
            <a:pPr marL="0" lvl="0" indent="0" algn="just">
              <a:buSzPts val="1100"/>
              <a:buNone/>
            </a:pPr>
            <a:endParaRPr dirty="0"/>
          </a:p>
        </p:txBody>
      </p:sp>
      <p:sp>
        <p:nvSpPr>
          <p:cNvPr id="866" name="Google Shape;866;p37">
            <a:extLst>
              <a:ext uri="{FF2B5EF4-FFF2-40B4-BE49-F238E27FC236}">
                <a16:creationId xmlns:a16="http://schemas.microsoft.com/office/drawing/2014/main" id="{94ED41E9-2986-3C11-30CA-F4A4155AC48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42245" y="1510503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</a:t>
            </a:r>
            <a:endParaRPr dirty="0"/>
          </a:p>
        </p:txBody>
      </p:sp>
      <p:sp>
        <p:nvSpPr>
          <p:cNvPr id="867" name="Google Shape;867;p37">
            <a:extLst>
              <a:ext uri="{FF2B5EF4-FFF2-40B4-BE49-F238E27FC236}">
                <a16:creationId xmlns:a16="http://schemas.microsoft.com/office/drawing/2014/main" id="{66C9023B-32FD-1CD4-568A-102E3B9F393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REACT COMPONENTS – Rút tiền từ sổ </a:t>
            </a:r>
            <a:endParaRPr dirty="0"/>
          </a:p>
        </p:txBody>
      </p:sp>
      <p:grpSp>
        <p:nvGrpSpPr>
          <p:cNvPr id="868" name="Google Shape;868;p37">
            <a:extLst>
              <a:ext uri="{FF2B5EF4-FFF2-40B4-BE49-F238E27FC236}">
                <a16:creationId xmlns:a16="http://schemas.microsoft.com/office/drawing/2014/main" id="{674D675E-0097-3B91-CDD1-AF1AF8FA1E16}"/>
              </a:ext>
            </a:extLst>
          </p:cNvPr>
          <p:cNvGrpSpPr/>
          <p:nvPr/>
        </p:nvGrpSpPr>
        <p:grpSpPr>
          <a:xfrm>
            <a:off x="6829068" y="1085348"/>
            <a:ext cx="469887" cy="469887"/>
            <a:chOff x="1487200" y="4993750"/>
            <a:chExt cx="483125" cy="483125"/>
          </a:xfrm>
        </p:grpSpPr>
        <p:sp>
          <p:nvSpPr>
            <p:cNvPr id="869" name="Google Shape;869;p37">
              <a:extLst>
                <a:ext uri="{FF2B5EF4-FFF2-40B4-BE49-F238E27FC236}">
                  <a16:creationId xmlns:a16="http://schemas.microsoft.com/office/drawing/2014/main" id="{C44C25E2-1EF3-E1C1-E8AF-CF60EEFFFDBD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>
              <a:extLst>
                <a:ext uri="{FF2B5EF4-FFF2-40B4-BE49-F238E27FC236}">
                  <a16:creationId xmlns:a16="http://schemas.microsoft.com/office/drawing/2014/main" id="{6068A1E7-1060-ADF1-1BC0-9371F542DD6B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>
            <a:extLst>
              <a:ext uri="{FF2B5EF4-FFF2-40B4-BE49-F238E27FC236}">
                <a16:creationId xmlns:a16="http://schemas.microsoft.com/office/drawing/2014/main" id="{120C3F00-D3DA-0DD3-AD20-410D641C1D8E}"/>
              </a:ext>
            </a:extLst>
          </p:cNvPr>
          <p:cNvGrpSpPr/>
          <p:nvPr/>
        </p:nvGrpSpPr>
        <p:grpSpPr>
          <a:xfrm>
            <a:off x="2079988" y="1092052"/>
            <a:ext cx="469887" cy="469887"/>
            <a:chOff x="2081650" y="4993750"/>
            <a:chExt cx="483125" cy="483125"/>
          </a:xfrm>
        </p:grpSpPr>
        <p:sp>
          <p:nvSpPr>
            <p:cNvPr id="872" name="Google Shape;872;p37">
              <a:extLst>
                <a:ext uri="{FF2B5EF4-FFF2-40B4-BE49-F238E27FC236}">
                  <a16:creationId xmlns:a16="http://schemas.microsoft.com/office/drawing/2014/main" id="{15F1FEB3-EC69-B62B-5B43-E77E5BCA8620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>
              <a:extLst>
                <a:ext uri="{FF2B5EF4-FFF2-40B4-BE49-F238E27FC236}">
                  <a16:creationId xmlns:a16="http://schemas.microsoft.com/office/drawing/2014/main" id="{C7734AB1-1D2B-DA58-446B-6289F7BBE1E1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>
            <a:extLst>
              <a:ext uri="{FF2B5EF4-FFF2-40B4-BE49-F238E27FC236}">
                <a16:creationId xmlns:a16="http://schemas.microsoft.com/office/drawing/2014/main" id="{872D421D-B8C5-E8EB-E56E-A47C31854176}"/>
              </a:ext>
            </a:extLst>
          </p:cNvPr>
          <p:cNvGrpSpPr/>
          <p:nvPr/>
        </p:nvGrpSpPr>
        <p:grpSpPr>
          <a:xfrm>
            <a:off x="4509060" y="1796853"/>
            <a:ext cx="95400" cy="3116250"/>
            <a:chOff x="4524300" y="1013625"/>
            <a:chExt cx="95400" cy="3116250"/>
          </a:xfrm>
        </p:grpSpPr>
        <p:sp>
          <p:nvSpPr>
            <p:cNvPr id="875" name="Google Shape;875;p37">
              <a:extLst>
                <a:ext uri="{FF2B5EF4-FFF2-40B4-BE49-F238E27FC236}">
                  <a16:creationId xmlns:a16="http://schemas.microsoft.com/office/drawing/2014/main" id="{455E90CD-2A19-7AC0-1635-34EAD9D4CB0B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>
              <a:extLst>
                <a:ext uri="{FF2B5EF4-FFF2-40B4-BE49-F238E27FC236}">
                  <a16:creationId xmlns:a16="http://schemas.microsoft.com/office/drawing/2014/main" id="{8999ABA0-CEF0-2E31-FD60-C0AE8236B57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>
              <a:extLst>
                <a:ext uri="{FF2B5EF4-FFF2-40B4-BE49-F238E27FC236}">
                  <a16:creationId xmlns:a16="http://schemas.microsoft.com/office/drawing/2014/main" id="{99FFA35A-137E-5481-FC9F-E927062E08A5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>
              <a:extLst>
                <a:ext uri="{FF2B5EF4-FFF2-40B4-BE49-F238E27FC236}">
                  <a16:creationId xmlns:a16="http://schemas.microsoft.com/office/drawing/2014/main" id="{D45F842A-10E2-474C-39D2-F75D18DCC32A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>
              <a:extLst>
                <a:ext uri="{FF2B5EF4-FFF2-40B4-BE49-F238E27FC236}">
                  <a16:creationId xmlns:a16="http://schemas.microsoft.com/office/drawing/2014/main" id="{483BD5F4-B722-B51A-8080-188827FEB03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>
              <a:extLst>
                <a:ext uri="{FF2B5EF4-FFF2-40B4-BE49-F238E27FC236}">
                  <a16:creationId xmlns:a16="http://schemas.microsoft.com/office/drawing/2014/main" id="{24BB957B-70A2-E1E7-13B2-FA3FA153AF0A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629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71700" y="1936879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CẤU TRÚC THƯ MỤC BACKEND</a:t>
            </a:r>
            <a:endParaRPr b="1"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518980" y="1383691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4167F1-A7B9-6CC0-409F-86F790461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33811"/>
              </p:ext>
            </p:extLst>
          </p:nvPr>
        </p:nvGraphicFramePr>
        <p:xfrm>
          <a:off x="2857662" y="763412"/>
          <a:ext cx="5561874" cy="3452686"/>
        </p:xfrm>
        <a:graphic>
          <a:graphicData uri="http://schemas.openxmlformats.org/drawingml/2006/table">
            <a:tbl>
              <a:tblPr firstRow="1" firstCol="1" bandRow="1">
                <a:tableStyleId>{CDBD224E-E8B6-4734-AF4C-4B81403F5E3F}</a:tableStyleId>
              </a:tblPr>
              <a:tblGrid>
                <a:gridCol w="5561874">
                  <a:extLst>
                    <a:ext uri="{9D8B030D-6E8A-4147-A177-3AD203B41FA5}">
                      <a16:colId xmlns:a16="http://schemas.microsoft.com/office/drawing/2014/main" val="850721895"/>
                    </a:ext>
                  </a:extLst>
                </a:gridCol>
              </a:tblGrid>
              <a:tr h="34163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backend/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└─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src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auth/            # controller, service, module, guards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customer/        # models, service, controller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savings/         # mở sổ, update sổ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transaction/     # deposit, withdraw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rule/            # CRUD quy định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chat/            #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ChatBot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history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forecast/        # Forecast requests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common/          # utils, pipes, filters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├─ database/        #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mongooseConnect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└─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app.module.ts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  # import all modules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/>
                </a:tc>
                <a:extLst>
                  <a:ext uri="{0D108BD9-81ED-4DB2-BD59-A6C34878D82A}">
                    <a16:rowId xmlns:a16="http://schemas.microsoft.com/office/drawing/2014/main" val="768378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>
          <a:extLst>
            <a:ext uri="{FF2B5EF4-FFF2-40B4-BE49-F238E27FC236}">
              <a16:creationId xmlns:a16="http://schemas.microsoft.com/office/drawing/2014/main" id="{1BF0D2AF-FA5C-1E10-4179-AD786A498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1">
            <a:extLst>
              <a:ext uri="{FF2B5EF4-FFF2-40B4-BE49-F238E27FC236}">
                <a16:creationId xmlns:a16="http://schemas.microsoft.com/office/drawing/2014/main" id="{80F62743-CB10-8690-12A4-727B7D5736D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44792" y="922046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CẤU TRÚC THƯ MỤC FRONTEND</a:t>
            </a:r>
            <a:endParaRPr b="1" dirty="0"/>
          </a:p>
        </p:txBody>
      </p:sp>
      <p:grpSp>
        <p:nvGrpSpPr>
          <p:cNvPr id="931" name="Google Shape;931;p41">
            <a:extLst>
              <a:ext uri="{FF2B5EF4-FFF2-40B4-BE49-F238E27FC236}">
                <a16:creationId xmlns:a16="http://schemas.microsoft.com/office/drawing/2014/main" id="{8CE5B03E-FCB6-0FE0-EEFD-C93DD8039B69}"/>
              </a:ext>
            </a:extLst>
          </p:cNvPr>
          <p:cNvGrpSpPr/>
          <p:nvPr/>
        </p:nvGrpSpPr>
        <p:grpSpPr>
          <a:xfrm>
            <a:off x="5284568" y="1752256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>
              <a:extLst>
                <a:ext uri="{FF2B5EF4-FFF2-40B4-BE49-F238E27FC236}">
                  <a16:creationId xmlns:a16="http://schemas.microsoft.com/office/drawing/2014/main" id="{23FEA4FF-E75E-D0CC-094D-F236F8BE5860}"/>
                </a:ext>
              </a:extLst>
            </p:cNvPr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>
              <a:extLst>
                <a:ext uri="{FF2B5EF4-FFF2-40B4-BE49-F238E27FC236}">
                  <a16:creationId xmlns:a16="http://schemas.microsoft.com/office/drawing/2014/main" id="{EA5B1889-EBA0-148B-E64A-8DC60031B222}"/>
                </a:ext>
              </a:extLst>
            </p:cNvPr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>
              <a:extLst>
                <a:ext uri="{FF2B5EF4-FFF2-40B4-BE49-F238E27FC236}">
                  <a16:creationId xmlns:a16="http://schemas.microsoft.com/office/drawing/2014/main" id="{952E09D0-92FF-01F1-6023-36349D3AD026}"/>
                </a:ext>
              </a:extLst>
            </p:cNvPr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>
              <a:extLst>
                <a:ext uri="{FF2B5EF4-FFF2-40B4-BE49-F238E27FC236}">
                  <a16:creationId xmlns:a16="http://schemas.microsoft.com/office/drawing/2014/main" id="{AE3A28C8-E480-C3E5-B7B5-1076D31E704E}"/>
                </a:ext>
              </a:extLst>
            </p:cNvPr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>
              <a:extLst>
                <a:ext uri="{FF2B5EF4-FFF2-40B4-BE49-F238E27FC236}">
                  <a16:creationId xmlns:a16="http://schemas.microsoft.com/office/drawing/2014/main" id="{658F2DAE-F462-6B6C-C2A9-4C306730F0EA}"/>
                </a:ext>
              </a:extLst>
            </p:cNvPr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>
              <a:extLst>
                <a:ext uri="{FF2B5EF4-FFF2-40B4-BE49-F238E27FC236}">
                  <a16:creationId xmlns:a16="http://schemas.microsoft.com/office/drawing/2014/main" id="{98A1575E-B419-CDFF-89D5-EB12907FDA3D}"/>
                </a:ext>
              </a:extLst>
            </p:cNvPr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>
              <a:extLst>
                <a:ext uri="{FF2B5EF4-FFF2-40B4-BE49-F238E27FC236}">
                  <a16:creationId xmlns:a16="http://schemas.microsoft.com/office/drawing/2014/main" id="{AF1B3A65-EEE4-58B9-065B-5BB9A75847E0}"/>
                </a:ext>
              </a:extLst>
            </p:cNvPr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>
              <a:extLst>
                <a:ext uri="{FF2B5EF4-FFF2-40B4-BE49-F238E27FC236}">
                  <a16:creationId xmlns:a16="http://schemas.microsoft.com/office/drawing/2014/main" id="{68E1EE6B-0561-D093-C934-3F9DB671C8EC}"/>
                </a:ext>
              </a:extLst>
            </p:cNvPr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>
              <a:extLst>
                <a:ext uri="{FF2B5EF4-FFF2-40B4-BE49-F238E27FC236}">
                  <a16:creationId xmlns:a16="http://schemas.microsoft.com/office/drawing/2014/main" id="{DEDAD6E2-9D2F-29EC-038F-BD40DCB8A095}"/>
                </a:ext>
              </a:extLst>
            </p:cNvPr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>
              <a:extLst>
                <a:ext uri="{FF2B5EF4-FFF2-40B4-BE49-F238E27FC236}">
                  <a16:creationId xmlns:a16="http://schemas.microsoft.com/office/drawing/2014/main" id="{84FC5874-33F1-D581-F7A0-E6521DB402F5}"/>
                </a:ext>
              </a:extLst>
            </p:cNvPr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>
              <a:extLst>
                <a:ext uri="{FF2B5EF4-FFF2-40B4-BE49-F238E27FC236}">
                  <a16:creationId xmlns:a16="http://schemas.microsoft.com/office/drawing/2014/main" id="{72B7421B-2360-88A5-BC41-350CF49CA87E}"/>
                </a:ext>
              </a:extLst>
            </p:cNvPr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>
              <a:extLst>
                <a:ext uri="{FF2B5EF4-FFF2-40B4-BE49-F238E27FC236}">
                  <a16:creationId xmlns:a16="http://schemas.microsoft.com/office/drawing/2014/main" id="{DE605D98-EEF7-ECAC-B1BA-7275BA298FAF}"/>
                </a:ext>
              </a:extLst>
            </p:cNvPr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>
              <a:extLst>
                <a:ext uri="{FF2B5EF4-FFF2-40B4-BE49-F238E27FC236}">
                  <a16:creationId xmlns:a16="http://schemas.microsoft.com/office/drawing/2014/main" id="{7106FCDA-6814-8B1A-2EC9-0ADE9BDE2D9B}"/>
                </a:ext>
              </a:extLst>
            </p:cNvPr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>
              <a:extLst>
                <a:ext uri="{FF2B5EF4-FFF2-40B4-BE49-F238E27FC236}">
                  <a16:creationId xmlns:a16="http://schemas.microsoft.com/office/drawing/2014/main" id="{6BD5A933-9FC9-EB0B-7C1D-761DBC1A3E15}"/>
                </a:ext>
              </a:extLst>
            </p:cNvPr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>
              <a:extLst>
                <a:ext uri="{FF2B5EF4-FFF2-40B4-BE49-F238E27FC236}">
                  <a16:creationId xmlns:a16="http://schemas.microsoft.com/office/drawing/2014/main" id="{B35F4D88-C660-D375-593A-7BE608DB572A}"/>
                </a:ext>
              </a:extLst>
            </p:cNvPr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>
              <a:extLst>
                <a:ext uri="{FF2B5EF4-FFF2-40B4-BE49-F238E27FC236}">
                  <a16:creationId xmlns:a16="http://schemas.microsoft.com/office/drawing/2014/main" id="{A0372428-E6DF-6436-CD63-E365A9DAD5BA}"/>
                </a:ext>
              </a:extLst>
            </p:cNvPr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>
              <a:extLst>
                <a:ext uri="{FF2B5EF4-FFF2-40B4-BE49-F238E27FC236}">
                  <a16:creationId xmlns:a16="http://schemas.microsoft.com/office/drawing/2014/main" id="{401810EC-6BCD-A615-80F0-472296611816}"/>
                </a:ext>
              </a:extLst>
            </p:cNvPr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>
              <a:extLst>
                <a:ext uri="{FF2B5EF4-FFF2-40B4-BE49-F238E27FC236}">
                  <a16:creationId xmlns:a16="http://schemas.microsoft.com/office/drawing/2014/main" id="{A5FA28A1-F084-8834-9454-8057C494916C}"/>
                </a:ext>
              </a:extLst>
            </p:cNvPr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1">
            <a:extLst>
              <a:ext uri="{FF2B5EF4-FFF2-40B4-BE49-F238E27FC236}">
                <a16:creationId xmlns:a16="http://schemas.microsoft.com/office/drawing/2014/main" id="{B476744B-7B23-8332-3922-490DD18DC267}"/>
              </a:ext>
            </a:extLst>
          </p:cNvPr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>
              <a:extLst>
                <a:ext uri="{FF2B5EF4-FFF2-40B4-BE49-F238E27FC236}">
                  <a16:creationId xmlns:a16="http://schemas.microsoft.com/office/drawing/2014/main" id="{76C48A6D-AAB4-6773-9EB9-E814C7BA0143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>
              <a:extLst>
                <a:ext uri="{FF2B5EF4-FFF2-40B4-BE49-F238E27FC236}">
                  <a16:creationId xmlns:a16="http://schemas.microsoft.com/office/drawing/2014/main" id="{16586458-31B3-DF34-FE85-03C95EC3FAD7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>
              <a:extLst>
                <a:ext uri="{FF2B5EF4-FFF2-40B4-BE49-F238E27FC236}">
                  <a16:creationId xmlns:a16="http://schemas.microsoft.com/office/drawing/2014/main" id="{86C1C65A-10FC-C6E2-299B-F6ABF1CB7BC7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>
              <a:extLst>
                <a:ext uri="{FF2B5EF4-FFF2-40B4-BE49-F238E27FC236}">
                  <a16:creationId xmlns:a16="http://schemas.microsoft.com/office/drawing/2014/main" id="{EA96BEAB-E808-4EAB-6BAD-6B24835717D2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>
              <a:extLst>
                <a:ext uri="{FF2B5EF4-FFF2-40B4-BE49-F238E27FC236}">
                  <a16:creationId xmlns:a16="http://schemas.microsoft.com/office/drawing/2014/main" id="{9C724275-1246-7C8B-D0AB-22E70318143B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>
              <a:extLst>
                <a:ext uri="{FF2B5EF4-FFF2-40B4-BE49-F238E27FC236}">
                  <a16:creationId xmlns:a16="http://schemas.microsoft.com/office/drawing/2014/main" id="{85EC0273-4FF5-558E-EE74-B27018DBA602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44E3F7-0D3D-6A4D-E8F3-980EFD67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29284"/>
              </p:ext>
            </p:extLst>
          </p:nvPr>
        </p:nvGraphicFramePr>
        <p:xfrm>
          <a:off x="2910915" y="1214471"/>
          <a:ext cx="5417745" cy="3502309"/>
        </p:xfrm>
        <a:graphic>
          <a:graphicData uri="http://schemas.openxmlformats.org/drawingml/2006/table">
            <a:tbl>
              <a:tblPr firstRow="1" firstCol="1" bandRow="1">
                <a:tableStyleId>{CDBD224E-E8B6-4734-AF4C-4B81403F5E3F}</a:tableStyleId>
              </a:tblPr>
              <a:tblGrid>
                <a:gridCol w="5417745">
                  <a:extLst>
                    <a:ext uri="{9D8B030D-6E8A-4147-A177-3AD203B41FA5}">
                      <a16:colId xmlns:a16="http://schemas.microsoft.com/office/drawing/2014/main" val="850721895"/>
                    </a:ext>
                  </a:extLst>
                </a:gridCol>
              </a:tblGrid>
              <a:tr h="3502309">
                <a:tc>
                  <a:txBody>
                    <a:bodyPr/>
                    <a:lstStyle/>
                    <a:p>
                      <a:pPr algn="just"/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src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components/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├─ Auth/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├─ Savings/  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├─ Transactions/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├─ Chat/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├─ Forecast/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│   └─ Shared/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contexts/     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hooks/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pages/         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├─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routes.tsx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</a:t>
                      </a:r>
                    </a:p>
                    <a:p>
                      <a:pPr algn="just"/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└─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App.tsx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4" marR="64244" marT="0" marB="0"/>
                </a:tc>
                <a:extLst>
                  <a:ext uri="{0D108BD9-81ED-4DB2-BD59-A6C34878D82A}">
                    <a16:rowId xmlns:a16="http://schemas.microsoft.com/office/drawing/2014/main" val="7683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65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>
          <a:extLst>
            <a:ext uri="{FF2B5EF4-FFF2-40B4-BE49-F238E27FC236}">
              <a16:creationId xmlns:a16="http://schemas.microsoft.com/office/drawing/2014/main" id="{0057D829-DDAA-107E-5A20-DE955BD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>
            <a:extLst>
              <a:ext uri="{FF2B5EF4-FFF2-40B4-BE49-F238E27FC236}">
                <a16:creationId xmlns:a16="http://schemas.microsoft.com/office/drawing/2014/main" id="{389900AF-5953-DB08-440F-C84CF5828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1749" y="1744472"/>
            <a:ext cx="4861812" cy="1258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Kiểm thử phần mềm</a:t>
            </a:r>
            <a:endParaRPr dirty="0"/>
          </a:p>
        </p:txBody>
      </p:sp>
      <p:grpSp>
        <p:nvGrpSpPr>
          <p:cNvPr id="806" name="Google Shape;806;p35">
            <a:extLst>
              <a:ext uri="{FF2B5EF4-FFF2-40B4-BE49-F238E27FC236}">
                <a16:creationId xmlns:a16="http://schemas.microsoft.com/office/drawing/2014/main" id="{CA52ABBF-C6F6-BB2C-23DB-13BA2B3C52EB}"/>
              </a:ext>
            </a:extLst>
          </p:cNvPr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>
              <a:extLst>
                <a:ext uri="{FF2B5EF4-FFF2-40B4-BE49-F238E27FC236}">
                  <a16:creationId xmlns:a16="http://schemas.microsoft.com/office/drawing/2014/main" id="{9B3518BE-67E1-1A43-9E00-9CE8482B79FB}"/>
                </a:ext>
              </a:extLst>
            </p:cNvPr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>
              <a:extLst>
                <a:ext uri="{FF2B5EF4-FFF2-40B4-BE49-F238E27FC236}">
                  <a16:creationId xmlns:a16="http://schemas.microsoft.com/office/drawing/2014/main" id="{63DE0D3A-E7C9-B5DF-0D58-1E8638B967D5}"/>
                </a:ext>
              </a:extLst>
            </p:cNvPr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>
              <a:extLst>
                <a:ext uri="{FF2B5EF4-FFF2-40B4-BE49-F238E27FC236}">
                  <a16:creationId xmlns:a16="http://schemas.microsoft.com/office/drawing/2014/main" id="{9259F763-28C9-585A-5752-09048554FD9F}"/>
                </a:ext>
              </a:extLst>
            </p:cNvPr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>
              <a:extLst>
                <a:ext uri="{FF2B5EF4-FFF2-40B4-BE49-F238E27FC236}">
                  <a16:creationId xmlns:a16="http://schemas.microsoft.com/office/drawing/2014/main" id="{084DDFE7-2E22-ABD9-26B8-50DB2539F4C0}"/>
                </a:ext>
              </a:extLst>
            </p:cNvPr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>
              <a:extLst>
                <a:ext uri="{FF2B5EF4-FFF2-40B4-BE49-F238E27FC236}">
                  <a16:creationId xmlns:a16="http://schemas.microsoft.com/office/drawing/2014/main" id="{CA98701F-2699-9622-5FC3-658E16EB8667}"/>
                </a:ext>
              </a:extLst>
            </p:cNvPr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>
              <a:extLst>
                <a:ext uri="{FF2B5EF4-FFF2-40B4-BE49-F238E27FC236}">
                  <a16:creationId xmlns:a16="http://schemas.microsoft.com/office/drawing/2014/main" id="{B340F0E0-8AD9-DF2A-6CE3-F00C8FD42B8E}"/>
                </a:ext>
              </a:extLst>
            </p:cNvPr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>
              <a:extLst>
                <a:ext uri="{FF2B5EF4-FFF2-40B4-BE49-F238E27FC236}">
                  <a16:creationId xmlns:a16="http://schemas.microsoft.com/office/drawing/2014/main" id="{6BDF2733-5B58-E9C5-7060-E58C271F2EE9}"/>
                </a:ext>
              </a:extLst>
            </p:cNvPr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>
              <a:extLst>
                <a:ext uri="{FF2B5EF4-FFF2-40B4-BE49-F238E27FC236}">
                  <a16:creationId xmlns:a16="http://schemas.microsoft.com/office/drawing/2014/main" id="{9DEA3023-84D7-AB5E-1805-050B7D41F598}"/>
                </a:ext>
              </a:extLst>
            </p:cNvPr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>
              <a:extLst>
                <a:ext uri="{FF2B5EF4-FFF2-40B4-BE49-F238E27FC236}">
                  <a16:creationId xmlns:a16="http://schemas.microsoft.com/office/drawing/2014/main" id="{E0FB2F59-085F-4CDD-204A-43E10F86C624}"/>
                </a:ext>
              </a:extLst>
            </p:cNvPr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>
              <a:extLst>
                <a:ext uri="{FF2B5EF4-FFF2-40B4-BE49-F238E27FC236}">
                  <a16:creationId xmlns:a16="http://schemas.microsoft.com/office/drawing/2014/main" id="{C5DB1E55-ECC1-D945-F7CA-18DC81D1B6A1}"/>
                </a:ext>
              </a:extLst>
            </p:cNvPr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>
              <a:extLst>
                <a:ext uri="{FF2B5EF4-FFF2-40B4-BE49-F238E27FC236}">
                  <a16:creationId xmlns:a16="http://schemas.microsoft.com/office/drawing/2014/main" id="{CF27B642-644C-7981-C30E-A9CDCE93F7F9}"/>
                </a:ext>
              </a:extLst>
            </p:cNvPr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>
              <a:extLst>
                <a:ext uri="{FF2B5EF4-FFF2-40B4-BE49-F238E27FC236}">
                  <a16:creationId xmlns:a16="http://schemas.microsoft.com/office/drawing/2014/main" id="{13360DBA-6B95-5BAA-A0AD-0E90CFEBB14B}"/>
                </a:ext>
              </a:extLst>
            </p:cNvPr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>
              <a:extLst>
                <a:ext uri="{FF2B5EF4-FFF2-40B4-BE49-F238E27FC236}">
                  <a16:creationId xmlns:a16="http://schemas.microsoft.com/office/drawing/2014/main" id="{D7BAE088-453E-82C8-EECC-132A90F046E0}"/>
                </a:ext>
              </a:extLst>
            </p:cNvPr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>
              <a:extLst>
                <a:ext uri="{FF2B5EF4-FFF2-40B4-BE49-F238E27FC236}">
                  <a16:creationId xmlns:a16="http://schemas.microsoft.com/office/drawing/2014/main" id="{EA749950-DBA0-2C26-1F4A-A26EFFC1EF9E}"/>
                </a:ext>
              </a:extLst>
            </p:cNvPr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>
              <a:extLst>
                <a:ext uri="{FF2B5EF4-FFF2-40B4-BE49-F238E27FC236}">
                  <a16:creationId xmlns:a16="http://schemas.microsoft.com/office/drawing/2014/main" id="{5BEB908F-4178-4D38-AB5E-4F83BEF96FB0}"/>
                </a:ext>
              </a:extLst>
            </p:cNvPr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>
              <a:extLst>
                <a:ext uri="{FF2B5EF4-FFF2-40B4-BE49-F238E27FC236}">
                  <a16:creationId xmlns:a16="http://schemas.microsoft.com/office/drawing/2014/main" id="{FD3D5460-E16C-34D3-FCDB-B512908CB5B8}"/>
                </a:ext>
              </a:extLst>
            </p:cNvPr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>
              <a:extLst>
                <a:ext uri="{FF2B5EF4-FFF2-40B4-BE49-F238E27FC236}">
                  <a16:creationId xmlns:a16="http://schemas.microsoft.com/office/drawing/2014/main" id="{76407D4E-7A81-44D7-FA2E-B5FF6028C187}"/>
                </a:ext>
              </a:extLst>
            </p:cNvPr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>
              <a:extLst>
                <a:ext uri="{FF2B5EF4-FFF2-40B4-BE49-F238E27FC236}">
                  <a16:creationId xmlns:a16="http://schemas.microsoft.com/office/drawing/2014/main" id="{CE0B1988-401B-63FB-7223-93E6D2D318D0}"/>
                </a:ext>
              </a:extLst>
            </p:cNvPr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>
              <a:extLst>
                <a:ext uri="{FF2B5EF4-FFF2-40B4-BE49-F238E27FC236}">
                  <a16:creationId xmlns:a16="http://schemas.microsoft.com/office/drawing/2014/main" id="{3FFAE3BC-5566-76ED-48BF-0EBAB83F9AFF}"/>
                </a:ext>
              </a:extLst>
            </p:cNvPr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>
              <a:extLst>
                <a:ext uri="{FF2B5EF4-FFF2-40B4-BE49-F238E27FC236}">
                  <a16:creationId xmlns:a16="http://schemas.microsoft.com/office/drawing/2014/main" id="{38026ADA-EED3-C051-B5B3-F15BDCC81EA1}"/>
                </a:ext>
              </a:extLst>
            </p:cNvPr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>
              <a:extLst>
                <a:ext uri="{FF2B5EF4-FFF2-40B4-BE49-F238E27FC236}">
                  <a16:creationId xmlns:a16="http://schemas.microsoft.com/office/drawing/2014/main" id="{931B4F34-BD98-535D-0417-2694F645B107}"/>
                </a:ext>
              </a:extLst>
            </p:cNvPr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>
              <a:extLst>
                <a:ext uri="{FF2B5EF4-FFF2-40B4-BE49-F238E27FC236}">
                  <a16:creationId xmlns:a16="http://schemas.microsoft.com/office/drawing/2014/main" id="{1FEDA1AB-6034-7FA7-F14E-36DC9C4C3C91}"/>
                </a:ext>
              </a:extLst>
            </p:cNvPr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>
              <a:extLst>
                <a:ext uri="{FF2B5EF4-FFF2-40B4-BE49-F238E27FC236}">
                  <a16:creationId xmlns:a16="http://schemas.microsoft.com/office/drawing/2014/main" id="{3CE8E916-F4F0-FDEA-BFE7-4BBA29C3EDB8}"/>
                </a:ext>
              </a:extLst>
            </p:cNvPr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>
              <a:extLst>
                <a:ext uri="{FF2B5EF4-FFF2-40B4-BE49-F238E27FC236}">
                  <a16:creationId xmlns:a16="http://schemas.microsoft.com/office/drawing/2014/main" id="{CB3662CE-4EDC-0582-0988-114CA92D3F73}"/>
                </a:ext>
              </a:extLst>
            </p:cNvPr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>
              <a:extLst>
                <a:ext uri="{FF2B5EF4-FFF2-40B4-BE49-F238E27FC236}">
                  <a16:creationId xmlns:a16="http://schemas.microsoft.com/office/drawing/2014/main" id="{A8AF63D3-1B3D-3A20-A798-C04816844A1E}"/>
                </a:ext>
              </a:extLst>
            </p:cNvPr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>
              <a:extLst>
                <a:ext uri="{FF2B5EF4-FFF2-40B4-BE49-F238E27FC236}">
                  <a16:creationId xmlns:a16="http://schemas.microsoft.com/office/drawing/2014/main" id="{4D39B078-19F9-2765-F06F-55F715CF8184}"/>
                </a:ext>
              </a:extLst>
            </p:cNvPr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>
              <a:extLst>
                <a:ext uri="{FF2B5EF4-FFF2-40B4-BE49-F238E27FC236}">
                  <a16:creationId xmlns:a16="http://schemas.microsoft.com/office/drawing/2014/main" id="{B2C64FE5-0933-BE02-A23C-FCA514DA2E2B}"/>
                </a:ext>
              </a:extLst>
            </p:cNvPr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>
              <a:extLst>
                <a:ext uri="{FF2B5EF4-FFF2-40B4-BE49-F238E27FC236}">
                  <a16:creationId xmlns:a16="http://schemas.microsoft.com/office/drawing/2014/main" id="{C2E1D337-28CE-A513-698C-F2CB33081167}"/>
                </a:ext>
              </a:extLst>
            </p:cNvPr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>
              <a:extLst>
                <a:ext uri="{FF2B5EF4-FFF2-40B4-BE49-F238E27FC236}">
                  <a16:creationId xmlns:a16="http://schemas.microsoft.com/office/drawing/2014/main" id="{BAA05817-EDDA-CFC6-C8E9-E785BD820AEE}"/>
                </a:ext>
              </a:extLst>
            </p:cNvPr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>
              <a:extLst>
                <a:ext uri="{FF2B5EF4-FFF2-40B4-BE49-F238E27FC236}">
                  <a16:creationId xmlns:a16="http://schemas.microsoft.com/office/drawing/2014/main" id="{384626E8-E4FC-0B5C-BA1D-DD5969770F01}"/>
                </a:ext>
              </a:extLst>
            </p:cNvPr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>
              <a:extLst>
                <a:ext uri="{FF2B5EF4-FFF2-40B4-BE49-F238E27FC236}">
                  <a16:creationId xmlns:a16="http://schemas.microsoft.com/office/drawing/2014/main" id="{7A7B05A4-7857-FD70-9781-C693F3F2B550}"/>
                </a:ext>
              </a:extLst>
            </p:cNvPr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>
              <a:extLst>
                <a:ext uri="{FF2B5EF4-FFF2-40B4-BE49-F238E27FC236}">
                  <a16:creationId xmlns:a16="http://schemas.microsoft.com/office/drawing/2014/main" id="{D2BDE61E-E623-1637-FF23-BD332384F3EF}"/>
                </a:ext>
              </a:extLst>
            </p:cNvPr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>
            <a:extLst>
              <a:ext uri="{FF2B5EF4-FFF2-40B4-BE49-F238E27FC236}">
                <a16:creationId xmlns:a16="http://schemas.microsoft.com/office/drawing/2014/main" id="{85BC2B48-B278-076D-C7CE-D39CBBB37FFF}"/>
              </a:ext>
            </a:extLst>
          </p:cNvPr>
          <p:cNvGrpSpPr/>
          <p:nvPr/>
        </p:nvGrpSpPr>
        <p:grpSpPr>
          <a:xfrm>
            <a:off x="887903" y="1013624"/>
            <a:ext cx="95400" cy="3116250"/>
            <a:chOff x="4524300" y="1013625"/>
            <a:chExt cx="95400" cy="3116250"/>
          </a:xfrm>
        </p:grpSpPr>
        <p:sp>
          <p:nvSpPr>
            <p:cNvPr id="840" name="Google Shape;840;p35">
              <a:extLst>
                <a:ext uri="{FF2B5EF4-FFF2-40B4-BE49-F238E27FC236}">
                  <a16:creationId xmlns:a16="http://schemas.microsoft.com/office/drawing/2014/main" id="{8B229124-BB60-1A3D-4DA5-58599F44E2B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>
              <a:extLst>
                <a:ext uri="{FF2B5EF4-FFF2-40B4-BE49-F238E27FC236}">
                  <a16:creationId xmlns:a16="http://schemas.microsoft.com/office/drawing/2014/main" id="{690D1B43-0874-B831-9AA5-764F7F71415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>
              <a:extLst>
                <a:ext uri="{FF2B5EF4-FFF2-40B4-BE49-F238E27FC236}">
                  <a16:creationId xmlns:a16="http://schemas.microsoft.com/office/drawing/2014/main" id="{312BD454-5C37-BA8B-98C2-66E39CB94A5A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>
              <a:extLst>
                <a:ext uri="{FF2B5EF4-FFF2-40B4-BE49-F238E27FC236}">
                  <a16:creationId xmlns:a16="http://schemas.microsoft.com/office/drawing/2014/main" id="{E6A8EA2A-42E7-9CC4-F844-4DE7556F0225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>
              <a:extLst>
                <a:ext uri="{FF2B5EF4-FFF2-40B4-BE49-F238E27FC236}">
                  <a16:creationId xmlns:a16="http://schemas.microsoft.com/office/drawing/2014/main" id="{F345EC63-F9CB-9C5C-5AEF-DE9382D400BA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>
              <a:extLst>
                <a:ext uri="{FF2B5EF4-FFF2-40B4-BE49-F238E27FC236}">
                  <a16:creationId xmlns:a16="http://schemas.microsoft.com/office/drawing/2014/main" id="{DD238C75-5D5C-0BF4-8E40-3A0705B62156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027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NỘI DUNG</a:t>
            </a:r>
            <a:endParaRPr dirty="0"/>
          </a:p>
        </p:txBody>
      </p:sp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/>
              <a:t>Giới thiệu dự án</a:t>
            </a:r>
            <a:endParaRPr lang="en-US" sz="2400" dirty="0"/>
          </a:p>
          <a:p>
            <a:pPr lvl="0"/>
            <a:r>
              <a:rPr lang="en-US" sz="2400" b="1" dirty="0"/>
              <a:t>Phân công </a:t>
            </a:r>
            <a:r>
              <a:rPr lang="en-US" sz="2400" b="1" dirty="0" err="1"/>
              <a:t>công</a:t>
            </a:r>
            <a:r>
              <a:rPr lang="en-US" sz="2400" b="1" dirty="0"/>
              <a:t> việc nhóm</a:t>
            </a:r>
            <a:endParaRPr lang="en-US" sz="2400" dirty="0"/>
          </a:p>
          <a:p>
            <a:pPr lvl="0"/>
            <a:r>
              <a:rPr lang="en-US" sz="2400" b="1" dirty="0"/>
              <a:t>Yêu cầu phần mềm</a:t>
            </a:r>
            <a:endParaRPr lang="en-US" sz="2400" dirty="0"/>
          </a:p>
          <a:p>
            <a:pPr lvl="0"/>
            <a:r>
              <a:rPr lang="en-US" sz="2400" b="1" dirty="0"/>
              <a:t>Use-Case Model</a:t>
            </a:r>
            <a:endParaRPr lang="en-US" sz="2400" dirty="0"/>
          </a:p>
          <a:p>
            <a:pPr lvl="0"/>
            <a:r>
              <a:rPr lang="en-US" sz="2400" b="1" dirty="0"/>
              <a:t>Kiến trúc &amp; Công nghệ</a:t>
            </a:r>
            <a:endParaRPr lang="en-US" sz="2400" dirty="0"/>
          </a:p>
          <a:p>
            <a:pPr lvl="0"/>
            <a:r>
              <a:rPr lang="en-US" sz="2400" b="1" dirty="0"/>
              <a:t>React Components</a:t>
            </a:r>
            <a:endParaRPr lang="en-US"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Google Shape;1678;p69">
            <a:extLst>
              <a:ext uri="{FF2B5EF4-FFF2-40B4-BE49-F238E27FC236}">
                <a16:creationId xmlns:a16="http://schemas.microsoft.com/office/drawing/2014/main" id="{FE4B6D60-D911-0A4A-1267-71908FED97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708" b="17967"/>
          <a:stretch/>
        </p:blipFill>
        <p:spPr>
          <a:xfrm>
            <a:off x="5021580" y="773330"/>
            <a:ext cx="3970019" cy="37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Môi trường</a:t>
            </a:r>
            <a:endParaRPr dirty="0"/>
          </a:p>
        </p:txBody>
      </p:sp>
      <p:sp>
        <p:nvSpPr>
          <p:cNvPr id="886" name="Google Shape;886;p38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Phần cứng</a:t>
            </a:r>
            <a:endParaRPr dirty="0"/>
          </a:p>
        </p:txBody>
      </p:sp>
      <p:sp>
        <p:nvSpPr>
          <p:cNvPr id="887" name="Google Shape;887;p38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353973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Server</a:t>
            </a:r>
            <a:r>
              <a:rPr lang="en-US" dirty="0"/>
              <a:t>: CPU 4 cores 3.0 GHz; RAM 8 GB; SSD ≥ 20 GB.</a:t>
            </a:r>
          </a:p>
          <a:p>
            <a:pPr lvl="0" algn="just"/>
            <a:r>
              <a:rPr lang="en-US" b="1" dirty="0"/>
              <a:t>Workstation</a:t>
            </a:r>
            <a:r>
              <a:rPr lang="en-US" dirty="0"/>
              <a:t>: CPU 2 cores 2.5 GHz; RAM 4 GB; </a:t>
            </a:r>
            <a:r>
              <a:rPr lang="en-US" dirty="0" err="1"/>
              <a:t>mạng</a:t>
            </a:r>
            <a:r>
              <a:rPr lang="en-US" dirty="0"/>
              <a:t> ≥ 10 Mbps.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0" name="Google Shape;890;p38"/>
          <p:cNvSpPr txBox="1">
            <a:spLocks noGrp="1"/>
          </p:cNvSpPr>
          <p:nvPr>
            <p:ph type="subTitle" idx="5"/>
          </p:nvPr>
        </p:nvSpPr>
        <p:spPr>
          <a:xfrm>
            <a:off x="5392876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Phần mềm</a:t>
            </a:r>
            <a:endParaRPr dirty="0"/>
          </a:p>
        </p:txBody>
      </p:sp>
      <p:sp>
        <p:nvSpPr>
          <p:cNvPr id="891" name="Google Shape;891;p38"/>
          <p:cNvSpPr txBox="1">
            <a:spLocks noGrp="1"/>
          </p:cNvSpPr>
          <p:nvPr>
            <p:ph type="subTitle" idx="6"/>
          </p:nvPr>
        </p:nvSpPr>
        <p:spPr>
          <a:xfrm>
            <a:off x="4678680" y="2734827"/>
            <a:ext cx="3745295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OS</a:t>
            </a:r>
            <a:r>
              <a:rPr lang="en-US" dirty="0"/>
              <a:t>: Ubuntu 22.04 LTS / Windows Server 2019.</a:t>
            </a:r>
          </a:p>
          <a:p>
            <a:pPr lvl="0" algn="just"/>
            <a:r>
              <a:rPr lang="en-US" b="1" dirty="0"/>
              <a:t>DB</a:t>
            </a:r>
            <a:r>
              <a:rPr lang="en-US" dirty="0"/>
              <a:t>: MongoDB 6.0 (Atlas hoặc container Docker).</a:t>
            </a:r>
          </a:p>
          <a:p>
            <a:pPr lvl="0" algn="just"/>
            <a:r>
              <a:rPr lang="en-US" b="1" dirty="0"/>
              <a:t>Runtime</a:t>
            </a:r>
            <a:r>
              <a:rPr lang="en-US" dirty="0"/>
              <a:t>: Node.js v18+; </a:t>
            </a:r>
            <a:r>
              <a:rPr lang="en-US" dirty="0" err="1"/>
              <a:t>NestJS</a:t>
            </a:r>
            <a:r>
              <a:rPr lang="en-US" dirty="0"/>
              <a:t> v10</a:t>
            </a:r>
          </a:p>
          <a:p>
            <a:pPr lvl="0" algn="just"/>
            <a:r>
              <a:rPr lang="en-US" b="1" dirty="0"/>
              <a:t>Browsers</a:t>
            </a:r>
            <a:r>
              <a:rPr lang="en-US" dirty="0"/>
              <a:t>: Chrome, Firefox, Edge (mới </a:t>
            </a:r>
            <a:r>
              <a:rPr lang="en-US" dirty="0" err="1"/>
              <a:t>nhất</a:t>
            </a:r>
            <a:r>
              <a:rPr lang="en-US" dirty="0"/>
              <a:t>).</a:t>
            </a:r>
          </a:p>
          <a:p>
            <a:pPr algn="just"/>
            <a:r>
              <a:rPr lang="en-US" b="1" dirty="0"/>
              <a:t>Tools</a:t>
            </a:r>
            <a:r>
              <a:rPr lang="en-US" dirty="0"/>
              <a:t>: Docker, GitHub CLI, Postman, Jest.</a:t>
            </a:r>
            <a:endParaRPr dirty="0"/>
          </a:p>
        </p:txBody>
      </p:sp>
      <p:grpSp>
        <p:nvGrpSpPr>
          <p:cNvPr id="892" name="Google Shape;892;p38"/>
          <p:cNvGrpSpPr/>
          <p:nvPr/>
        </p:nvGrpSpPr>
        <p:grpSpPr>
          <a:xfrm>
            <a:off x="1645117" y="1866256"/>
            <a:ext cx="466361" cy="466336"/>
            <a:chOff x="1487200" y="2021475"/>
            <a:chExt cx="483125" cy="483150"/>
          </a:xfrm>
        </p:grpSpPr>
        <p:sp>
          <p:nvSpPr>
            <p:cNvPr id="893" name="Google Shape;893;p38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2" name="Google Shape;902;p38"/>
          <p:cNvSpPr/>
          <p:nvPr/>
        </p:nvSpPr>
        <p:spPr>
          <a:xfrm>
            <a:off x="6318155" y="1831281"/>
            <a:ext cx="466343" cy="453373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Mục </a:t>
            </a:r>
            <a:r>
              <a:rPr lang="en-US" dirty="0" err="1"/>
              <a:t>tiêu</a:t>
            </a:r>
            <a:endParaRPr dirty="0"/>
          </a:p>
        </p:txBody>
      </p:sp>
      <p:sp>
        <p:nvSpPr>
          <p:cNvPr id="909" name="Google Shape;909;p39"/>
          <p:cNvSpPr txBox="1">
            <a:spLocks noGrp="1"/>
          </p:cNvSpPr>
          <p:nvPr>
            <p:ph type="body" idx="2"/>
          </p:nvPr>
        </p:nvSpPr>
        <p:spPr>
          <a:xfrm>
            <a:off x="633126" y="1635065"/>
            <a:ext cx="619715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Tính năng</a:t>
            </a:r>
            <a:r>
              <a:rPr lang="en-US" dirty="0"/>
              <a:t>:</a:t>
            </a:r>
          </a:p>
          <a:p>
            <a:pPr lvl="1" algn="just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100% UC: mở sổ, </a:t>
            </a:r>
            <a:r>
              <a:rPr lang="en-US" dirty="0" err="1"/>
              <a:t>gửi</a:t>
            </a:r>
            <a:r>
              <a:rPr lang="en-US" dirty="0"/>
              <a:t>/rút, </a:t>
            </a:r>
            <a:r>
              <a:rPr lang="en-US" dirty="0" err="1"/>
              <a:t>tra</a:t>
            </a:r>
            <a:r>
              <a:rPr lang="en-US" dirty="0"/>
              <a:t> cứu, chat, forecast, </a:t>
            </a:r>
            <a:r>
              <a:rPr lang="en-US" dirty="0" err="1"/>
              <a:t>báo</a:t>
            </a:r>
            <a:r>
              <a:rPr lang="en-US" dirty="0"/>
              <a:t> cáo.</a:t>
            </a:r>
          </a:p>
          <a:p>
            <a:pPr lvl="0" algn="just"/>
            <a:r>
              <a:rPr lang="en-US" b="1" dirty="0"/>
              <a:t>Hiệu suất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Xử lý ≥ 1.000 giao dịch/ngày; response &lt; 2 </a:t>
            </a:r>
            <a:r>
              <a:rPr lang="en-US" dirty="0" err="1"/>
              <a:t>giây</a:t>
            </a:r>
            <a:r>
              <a:rPr lang="en-US" dirty="0"/>
              <a:t>.</a:t>
            </a:r>
          </a:p>
          <a:p>
            <a:pPr lvl="0" algn="just"/>
            <a:r>
              <a:rPr lang="en-US" b="1" dirty="0"/>
              <a:t>Bảo mật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AES-256 </a:t>
            </a:r>
            <a:r>
              <a:rPr lang="en-US" dirty="0" err="1"/>
              <a:t>cho</a:t>
            </a:r>
            <a:r>
              <a:rPr lang="en-US" dirty="0"/>
              <a:t> dữ liệu </a:t>
            </a:r>
            <a:r>
              <a:rPr lang="en-US" dirty="0" err="1"/>
              <a:t>nhạy</a:t>
            </a:r>
            <a:r>
              <a:rPr lang="en-US" dirty="0"/>
              <a:t> cảm; JWT + RBAC.</a:t>
            </a:r>
          </a:p>
          <a:p>
            <a:pPr lvl="0" algn="just"/>
            <a:r>
              <a:rPr lang="en-US" b="1" dirty="0"/>
              <a:t>UX/UI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Trực </a:t>
            </a:r>
            <a:r>
              <a:rPr lang="en-US" dirty="0" err="1"/>
              <a:t>quan</a:t>
            </a:r>
            <a:r>
              <a:rPr lang="en-US" dirty="0"/>
              <a:t>, responsive, onboard </a:t>
            </a:r>
            <a:r>
              <a:rPr lang="en-US" dirty="0" err="1"/>
              <a:t>trong</a:t>
            </a:r>
            <a:r>
              <a:rPr lang="en-US" dirty="0"/>
              <a:t> 10 </a:t>
            </a:r>
            <a:r>
              <a:rPr lang="en-US" dirty="0" err="1"/>
              <a:t>phút</a:t>
            </a:r>
            <a:r>
              <a:rPr lang="en-US" dirty="0"/>
              <a:t>.</a:t>
            </a:r>
          </a:p>
          <a:p>
            <a:pPr lvl="0" algn="just"/>
            <a:r>
              <a:rPr lang="en-US" b="1" dirty="0"/>
              <a:t>Mở rộng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Micro-service ready, CI/CD tự động.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/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45;p54">
            <a:extLst>
              <a:ext uri="{FF2B5EF4-FFF2-40B4-BE49-F238E27FC236}">
                <a16:creationId xmlns:a16="http://schemas.microsoft.com/office/drawing/2014/main" id="{F5D03E8E-A04A-D4B2-1D2B-765E1200E7E5}"/>
              </a:ext>
            </a:extLst>
          </p:cNvPr>
          <p:cNvGrpSpPr/>
          <p:nvPr/>
        </p:nvGrpSpPr>
        <p:grpSpPr>
          <a:xfrm>
            <a:off x="6762505" y="1810919"/>
            <a:ext cx="2377521" cy="2377521"/>
            <a:chOff x="6275090" y="1382992"/>
            <a:chExt cx="2377521" cy="2377521"/>
          </a:xfrm>
        </p:grpSpPr>
        <p:sp>
          <p:nvSpPr>
            <p:cNvPr id="9" name="Google Shape;1346;p54">
              <a:extLst>
                <a:ext uri="{FF2B5EF4-FFF2-40B4-BE49-F238E27FC236}">
                  <a16:creationId xmlns:a16="http://schemas.microsoft.com/office/drawing/2014/main" id="{5516A275-8747-1BC5-A9A7-B819A395EE64}"/>
                </a:ext>
              </a:extLst>
            </p:cNvPr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7;p54">
              <a:extLst>
                <a:ext uri="{FF2B5EF4-FFF2-40B4-BE49-F238E27FC236}">
                  <a16:creationId xmlns:a16="http://schemas.microsoft.com/office/drawing/2014/main" id="{FC00DF1A-C4B2-64F0-5027-E76976D27628}"/>
                </a:ext>
              </a:extLst>
            </p:cNvPr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8;p54">
              <a:extLst>
                <a:ext uri="{FF2B5EF4-FFF2-40B4-BE49-F238E27FC236}">
                  <a16:creationId xmlns:a16="http://schemas.microsoft.com/office/drawing/2014/main" id="{64D7F77B-E1E4-78A8-FF90-75726F362D86}"/>
                </a:ext>
              </a:extLst>
            </p:cNvPr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9;p54">
              <a:extLst>
                <a:ext uri="{FF2B5EF4-FFF2-40B4-BE49-F238E27FC236}">
                  <a16:creationId xmlns:a16="http://schemas.microsoft.com/office/drawing/2014/main" id="{F774C5C0-687E-33AB-F6A9-22C5FA716BE8}"/>
                </a:ext>
              </a:extLst>
            </p:cNvPr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0;p54">
              <a:extLst>
                <a:ext uri="{FF2B5EF4-FFF2-40B4-BE49-F238E27FC236}">
                  <a16:creationId xmlns:a16="http://schemas.microsoft.com/office/drawing/2014/main" id="{8CDF3912-013B-FED4-5B84-F46F16683F6B}"/>
                </a:ext>
              </a:extLst>
            </p:cNvPr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1;p54">
              <a:extLst>
                <a:ext uri="{FF2B5EF4-FFF2-40B4-BE49-F238E27FC236}">
                  <a16:creationId xmlns:a16="http://schemas.microsoft.com/office/drawing/2014/main" id="{E9A87092-5A3F-BC02-AF12-D81599E03234}"/>
                </a:ext>
              </a:extLst>
            </p:cNvPr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2;p54">
              <a:extLst>
                <a:ext uri="{FF2B5EF4-FFF2-40B4-BE49-F238E27FC236}">
                  <a16:creationId xmlns:a16="http://schemas.microsoft.com/office/drawing/2014/main" id="{7C19053D-EBD8-B9F1-39B4-D1647A62AA72}"/>
                </a:ext>
              </a:extLst>
            </p:cNvPr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3;p54">
              <a:extLst>
                <a:ext uri="{FF2B5EF4-FFF2-40B4-BE49-F238E27FC236}">
                  <a16:creationId xmlns:a16="http://schemas.microsoft.com/office/drawing/2014/main" id="{3CC81998-F2B0-AF4A-910D-3D929CDA07CE}"/>
                </a:ext>
              </a:extLst>
            </p:cNvPr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4;p54">
              <a:extLst>
                <a:ext uri="{FF2B5EF4-FFF2-40B4-BE49-F238E27FC236}">
                  <a16:creationId xmlns:a16="http://schemas.microsoft.com/office/drawing/2014/main" id="{6ECC0087-1086-39D6-18CC-5654FAAE39BA}"/>
                </a:ext>
              </a:extLst>
            </p:cNvPr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5;p54">
              <a:extLst>
                <a:ext uri="{FF2B5EF4-FFF2-40B4-BE49-F238E27FC236}">
                  <a16:creationId xmlns:a16="http://schemas.microsoft.com/office/drawing/2014/main" id="{E1CE85CB-D990-96C1-DEF5-BF204023326E}"/>
                </a:ext>
              </a:extLst>
            </p:cNvPr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6;p54">
              <a:extLst>
                <a:ext uri="{FF2B5EF4-FFF2-40B4-BE49-F238E27FC236}">
                  <a16:creationId xmlns:a16="http://schemas.microsoft.com/office/drawing/2014/main" id="{A3C1C829-225A-7F88-FA39-EE1EEE43EA82}"/>
                </a:ext>
              </a:extLst>
            </p:cNvPr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7;p54">
              <a:extLst>
                <a:ext uri="{FF2B5EF4-FFF2-40B4-BE49-F238E27FC236}">
                  <a16:creationId xmlns:a16="http://schemas.microsoft.com/office/drawing/2014/main" id="{779EC771-34FD-037D-A0A2-4901FD9EEB8F}"/>
                </a:ext>
              </a:extLst>
            </p:cNvPr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8;p54">
              <a:extLst>
                <a:ext uri="{FF2B5EF4-FFF2-40B4-BE49-F238E27FC236}">
                  <a16:creationId xmlns:a16="http://schemas.microsoft.com/office/drawing/2014/main" id="{A3EE2AFA-209F-471F-FDAB-59CE367331EF}"/>
                </a:ext>
              </a:extLst>
            </p:cNvPr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9;p54">
              <a:extLst>
                <a:ext uri="{FF2B5EF4-FFF2-40B4-BE49-F238E27FC236}">
                  <a16:creationId xmlns:a16="http://schemas.microsoft.com/office/drawing/2014/main" id="{B5C6D98F-39BA-E529-E81E-FA9DA6562090}"/>
                </a:ext>
              </a:extLst>
            </p:cNvPr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0;p54">
              <a:extLst>
                <a:ext uri="{FF2B5EF4-FFF2-40B4-BE49-F238E27FC236}">
                  <a16:creationId xmlns:a16="http://schemas.microsoft.com/office/drawing/2014/main" id="{1E0B67EF-A59E-837C-9D9B-D2D0D2DD62DC}"/>
                </a:ext>
              </a:extLst>
            </p:cNvPr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1;p54">
              <a:extLst>
                <a:ext uri="{FF2B5EF4-FFF2-40B4-BE49-F238E27FC236}">
                  <a16:creationId xmlns:a16="http://schemas.microsoft.com/office/drawing/2014/main" id="{CC9C5384-9228-E3F8-D279-3E5AD9F5EC5D}"/>
                </a:ext>
              </a:extLst>
            </p:cNvPr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2;p54">
              <a:extLst>
                <a:ext uri="{FF2B5EF4-FFF2-40B4-BE49-F238E27FC236}">
                  <a16:creationId xmlns:a16="http://schemas.microsoft.com/office/drawing/2014/main" id="{71A43368-588F-1F35-E6DD-0556B47E6404}"/>
                </a:ext>
              </a:extLst>
            </p:cNvPr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3;p54">
              <a:extLst>
                <a:ext uri="{FF2B5EF4-FFF2-40B4-BE49-F238E27FC236}">
                  <a16:creationId xmlns:a16="http://schemas.microsoft.com/office/drawing/2014/main" id="{9A73DBDB-8910-2DD0-8CA2-B9DFBFA3A965}"/>
                </a:ext>
              </a:extLst>
            </p:cNvPr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4;p54">
              <a:extLst>
                <a:ext uri="{FF2B5EF4-FFF2-40B4-BE49-F238E27FC236}">
                  <a16:creationId xmlns:a16="http://schemas.microsoft.com/office/drawing/2014/main" id="{6B443E05-DAB7-5B9B-082B-8F8FD06FE438}"/>
                </a:ext>
              </a:extLst>
            </p:cNvPr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5;p54">
              <a:extLst>
                <a:ext uri="{FF2B5EF4-FFF2-40B4-BE49-F238E27FC236}">
                  <a16:creationId xmlns:a16="http://schemas.microsoft.com/office/drawing/2014/main" id="{168DFDDD-AD26-6DAC-F208-90D5490A25D4}"/>
                </a:ext>
              </a:extLst>
            </p:cNvPr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6;p54">
              <a:extLst>
                <a:ext uri="{FF2B5EF4-FFF2-40B4-BE49-F238E27FC236}">
                  <a16:creationId xmlns:a16="http://schemas.microsoft.com/office/drawing/2014/main" id="{3D4850A0-51B5-2CA8-2330-094F58CEB797}"/>
                </a:ext>
              </a:extLst>
            </p:cNvPr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7;p54">
              <a:extLst>
                <a:ext uri="{FF2B5EF4-FFF2-40B4-BE49-F238E27FC236}">
                  <a16:creationId xmlns:a16="http://schemas.microsoft.com/office/drawing/2014/main" id="{AB27F1C8-D394-D683-A7FF-67EF9D5715D7}"/>
                </a:ext>
              </a:extLst>
            </p:cNvPr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66DC95C4-73B0-9CFE-1E11-8B3D07F2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3ACB344A-DA13-7AC0-157E-5A85B5D7E0C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6DB2600E-F9D8-AAB2-EA7B-930D887D693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04903" y="1497750"/>
            <a:ext cx="6466458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1600" b="1" dirty="0"/>
              <a:t>Unit Testing</a:t>
            </a:r>
            <a:r>
              <a:rPr lang="en-US" sz="1600" dirty="0"/>
              <a:t> (Jest + </a:t>
            </a:r>
            <a:r>
              <a:rPr lang="en-US" sz="1600" dirty="0" err="1"/>
              <a:t>Supertest</a:t>
            </a:r>
            <a:r>
              <a:rPr lang="en-US" sz="1600" dirty="0"/>
              <a:t>):</a:t>
            </a:r>
          </a:p>
          <a:p>
            <a:pPr lvl="1" algn="just"/>
            <a:r>
              <a:rPr lang="en-US" sz="1600" dirty="0"/>
              <a:t>KIỂM thử service, controller, validation.</a:t>
            </a:r>
          </a:p>
          <a:p>
            <a:pPr lvl="1" algn="just"/>
            <a:r>
              <a:rPr lang="en-US" sz="1600" dirty="0"/>
              <a:t>Coverage ≥ 80%.</a:t>
            </a:r>
          </a:p>
          <a:p>
            <a:pPr lvl="0" algn="just"/>
            <a:r>
              <a:rPr lang="en-US" sz="1600" b="1" dirty="0"/>
              <a:t>Integration Testing</a:t>
            </a:r>
            <a:r>
              <a:rPr lang="en-US" sz="1600" dirty="0"/>
              <a:t> (Postman/Newman):</a:t>
            </a:r>
          </a:p>
          <a:p>
            <a:pPr lvl="1" algn="just"/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kịch</a:t>
            </a:r>
            <a:r>
              <a:rPr lang="en-US" sz="1600" dirty="0"/>
              <a:t> bản API qua </a:t>
            </a:r>
            <a:r>
              <a:rPr lang="en-US" sz="1600" dirty="0" err="1"/>
              <a:t>các</a:t>
            </a:r>
            <a:r>
              <a:rPr lang="en-US" sz="1600" dirty="0"/>
              <a:t> workflow chính.</a:t>
            </a:r>
          </a:p>
          <a:p>
            <a:pPr lvl="0" algn="just"/>
            <a:r>
              <a:rPr lang="en-US" sz="1600" b="1" dirty="0"/>
              <a:t>System Testing</a:t>
            </a:r>
            <a:r>
              <a:rPr lang="en-US" sz="1600" dirty="0"/>
              <a:t> (Cypress/Selenium):</a:t>
            </a:r>
          </a:p>
          <a:p>
            <a:pPr lvl="1" algn="just"/>
            <a:r>
              <a:rPr lang="en-US" sz="1600" dirty="0"/>
              <a:t>Mô phỏng end-to-end: đăng nhập → mở sổ → giao dịch.</a:t>
            </a:r>
          </a:p>
          <a:p>
            <a:pPr lvl="0" algn="just"/>
            <a:r>
              <a:rPr lang="en-US" sz="1600" b="1" dirty="0"/>
              <a:t>Performance Testing</a:t>
            </a:r>
            <a:r>
              <a:rPr lang="en-US" sz="1600" dirty="0"/>
              <a:t> (k6/JMeter):</a:t>
            </a:r>
          </a:p>
          <a:p>
            <a:pPr lvl="1" algn="just"/>
            <a:r>
              <a:rPr lang="en-US" sz="1600" dirty="0"/>
              <a:t>Load test 1.000 ng dùng </a:t>
            </a:r>
            <a:r>
              <a:rPr lang="en-US" sz="1600" dirty="0" err="1"/>
              <a:t>đồng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,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phản hồi &lt; 2 s.</a:t>
            </a:r>
          </a:p>
          <a:p>
            <a:pPr lvl="0" algn="just"/>
            <a:r>
              <a:rPr lang="en-US" sz="1600" b="1" dirty="0"/>
              <a:t>Security Testing</a:t>
            </a:r>
            <a:r>
              <a:rPr lang="en-US" sz="1600" dirty="0"/>
              <a:t> (OWASP ZAP):</a:t>
            </a:r>
          </a:p>
          <a:p>
            <a:pPr lvl="1" algn="just"/>
            <a:r>
              <a:rPr lang="en-US" sz="1600" dirty="0" err="1"/>
              <a:t>Quét</a:t>
            </a:r>
            <a:r>
              <a:rPr lang="en-US" sz="1600" dirty="0"/>
              <a:t> lỗ hổng XSS, CSRF, injection.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C9DA25F3-FE57-31DD-F2A1-12222C33E39C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B4B14D1A-40ED-4AC3-DB13-B82F078881CC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A5508A5A-3637-CBE8-B1C8-95CD543775C2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D1038030-6713-F646-F31E-76CE9AAB1107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1C6F163C-2A14-9B74-2DA3-ECCF655935C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B04D1E44-8B13-0F00-56B5-43BBEA198400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266C2F03-4E16-C773-D214-C3C006B7C25F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1610930C-B518-2987-0AE3-B2D74F6A0AA4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414E80B1-462D-24E4-0F1F-026340F6591E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A25A0D78-F888-07C4-FB47-FDD64E9E8B3E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3350593A-1FE8-E7CE-803A-BED691D73408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3BD60381-04B2-3D26-D23D-9C5EE7A507BE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52A2DEB1-96B2-3CF5-91E8-CD0F4980A2B2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BE3FB240-2AD5-6AF3-14D2-D80CA3BF8315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DAA1C040-8215-4DEF-32CF-7EFB7ABBBB41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D810E540-0B59-DDDC-34E7-AA56373BBDBB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FB9F77F5-D3A1-86F1-0B33-DEEAB8656ECB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F1C69E55-5F10-9C4A-CC7B-5F89A4F53615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1037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79A70329-54CB-E946-F2E5-3E5CDF924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13A5CD1C-A5ED-C960-1FFD-C6862F14ADF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-</a:t>
            </a:r>
            <a:r>
              <a:rPr lang="en-US" b="1" dirty="0"/>
              <a:t> Blackbox Testing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6EFA87E4-9B99-9B91-46BA-4B1B0A7FEF9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" y="1497750"/>
            <a:ext cx="654182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Tập </a:t>
            </a:r>
            <a:r>
              <a:rPr lang="en-US" sz="1600" dirty="0" err="1"/>
              <a:t>trung</a:t>
            </a:r>
            <a:r>
              <a:rPr lang="en-US" sz="1600" dirty="0"/>
              <a:t> kiểm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b="1" dirty="0"/>
              <a:t>chức năng</a:t>
            </a:r>
            <a:r>
              <a:rPr lang="en-US" sz="1600" dirty="0"/>
              <a:t> hệ thống từ góc độ người dùng, </a:t>
            </a:r>
            <a:r>
              <a:rPr lang="en-US" sz="1600" dirty="0" err="1"/>
              <a:t>không</a:t>
            </a:r>
            <a:r>
              <a:rPr lang="en-US" sz="1600" dirty="0"/>
              <a:t> cần biết code bên </a:t>
            </a:r>
            <a:r>
              <a:rPr lang="en-US" sz="1600" dirty="0" err="1"/>
              <a:t>trong</a:t>
            </a:r>
            <a:r>
              <a:rPr lang="en-US" sz="1600" dirty="0"/>
              <a:t>.</a:t>
            </a:r>
          </a:p>
          <a:p>
            <a:pPr lvl="0" indent="0" algn="just">
              <a:buNone/>
            </a:pPr>
            <a:r>
              <a:rPr lang="en-US" sz="1600" dirty="0"/>
              <a:t>Nhập </a:t>
            </a:r>
            <a:r>
              <a:rPr lang="en-US" sz="1600" b="1" dirty="0"/>
              <a:t>input</a:t>
            </a:r>
            <a:r>
              <a:rPr lang="en-US" sz="1600" dirty="0"/>
              <a:t> (VD: Mã sổ, </a:t>
            </a:r>
            <a:r>
              <a:rPr lang="en-US" sz="1600" dirty="0" err="1"/>
              <a:t>số</a:t>
            </a:r>
            <a:r>
              <a:rPr lang="en-US" sz="1600" dirty="0"/>
              <a:t> tiền, </a:t>
            </a:r>
            <a:r>
              <a:rPr lang="en-US" sz="1600" dirty="0" err="1"/>
              <a:t>thông</a:t>
            </a:r>
            <a:r>
              <a:rPr lang="en-US" sz="1600" dirty="0"/>
              <a:t> tin khách hàng) và xác </a:t>
            </a:r>
            <a:r>
              <a:rPr lang="en-US" sz="1600" dirty="0" err="1"/>
              <a:t>minh</a:t>
            </a:r>
            <a:r>
              <a:rPr lang="en-US" sz="1600" dirty="0"/>
              <a:t> </a:t>
            </a:r>
            <a:r>
              <a:rPr lang="en-US" sz="1600" b="1" dirty="0"/>
              <a:t>output</a:t>
            </a:r>
            <a:r>
              <a:rPr lang="en-US" sz="1600" dirty="0"/>
              <a:t> trả về (trạng </a:t>
            </a:r>
            <a:r>
              <a:rPr lang="en-US" sz="1600" dirty="0" err="1"/>
              <a:t>thái</a:t>
            </a:r>
            <a:r>
              <a:rPr lang="en-US" sz="1600" dirty="0"/>
              <a:t> thành công/thất bại,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lỗi).</a:t>
            </a:r>
          </a:p>
          <a:p>
            <a:pPr lvl="0" indent="0" algn="just">
              <a:buNone/>
            </a:pPr>
            <a:endParaRPr lang="en-US" sz="1600" dirty="0"/>
          </a:p>
          <a:p>
            <a:pPr algn="just"/>
            <a:r>
              <a:rPr lang="en-US" sz="1600" b="1" dirty="0"/>
              <a:t>Phạm vi </a:t>
            </a:r>
            <a:r>
              <a:rPr lang="en-US" sz="1600" b="1" dirty="0" err="1"/>
              <a:t>ứng</a:t>
            </a:r>
            <a:r>
              <a:rPr lang="en-US" sz="1600" b="1" dirty="0"/>
              <a:t> </a:t>
            </a:r>
            <a:r>
              <a:rPr lang="en-US" sz="1600" b="1" dirty="0" err="1"/>
              <a:t>dụng</a:t>
            </a:r>
            <a:endParaRPr lang="en-US" sz="1600" dirty="0"/>
          </a:p>
          <a:p>
            <a:pPr marL="139700" lvl="0" indent="0" algn="just">
              <a:buNone/>
            </a:pPr>
            <a:r>
              <a:rPr lang="en-US" sz="1600" dirty="0"/>
              <a:t>      Toàn bộ nghiệp vụ chính:</a:t>
            </a:r>
          </a:p>
          <a:p>
            <a:pPr lvl="1" algn="just"/>
            <a:r>
              <a:rPr lang="en-US" sz="1600" dirty="0"/>
              <a:t>Đăng nhập/Đăng xuất</a:t>
            </a:r>
          </a:p>
          <a:p>
            <a:pPr lvl="1" algn="just"/>
            <a:r>
              <a:rPr lang="en-US" sz="1600" dirty="0"/>
              <a:t>Mở sổ, Gửi tiền, Rút tiền</a:t>
            </a:r>
          </a:p>
          <a:p>
            <a:pPr lvl="1" algn="just"/>
            <a:r>
              <a:rPr lang="en-US" sz="1600" dirty="0"/>
              <a:t>Tra cứu </a:t>
            </a:r>
            <a:r>
              <a:rPr lang="en-US" sz="1600" dirty="0" err="1"/>
              <a:t>thông</a:t>
            </a:r>
            <a:r>
              <a:rPr lang="en-US" sz="1600" dirty="0"/>
              <a:t> tin sổ</a:t>
            </a:r>
          </a:p>
          <a:p>
            <a:pPr lvl="1" algn="just"/>
            <a:r>
              <a:rPr lang="en-US" sz="1600" dirty="0" err="1"/>
              <a:t>ChatBot</a:t>
            </a:r>
            <a:r>
              <a:rPr lang="en-US" sz="1600" dirty="0"/>
              <a:t> &amp; Forecast</a:t>
            </a:r>
          </a:p>
          <a:p>
            <a:pPr lvl="1" algn="just"/>
            <a:r>
              <a:rPr lang="en-US" sz="1600" dirty="0"/>
              <a:t>Quản lý quy định &amp; Báo cáo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B65A048D-B864-3028-ACED-2D49E73E2338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54A5F178-2914-A49E-9013-16211474BFBF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ABC0A3B0-39BA-808C-85A8-6D0CB244D64F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341C478F-54BF-C4C6-7551-C21928F1563E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A28EA8A6-BCD9-A0DB-93AE-9DFE8D51C81B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82AF68F6-A8CB-48A0-E025-BC3F9332D5DF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80950248-2931-8BD4-1324-88D6A5CAE8E5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266DF011-BC72-F62B-6042-EB95B3E02875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E20DE5D7-ECAA-30BD-7944-52C7328743DD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C8AD18FD-6898-2043-538F-AB3DC440F8B0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E9BCFE5C-02A5-509D-14CF-9844CE5B3CD6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716D50E0-A4D2-C4F2-2173-A835EAED80BE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686F32EC-A249-5A81-9149-09DE6E9B9254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6A1C848A-F77C-789B-6E60-E18511B9C505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F3BBC12B-6115-4B9E-A1C1-7C2574740B9B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4831A46C-8DFF-679D-5BB7-F738CE625A36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ED595277-8ED8-9388-59FF-FB12942D41E4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0CFE35FE-05A7-9F63-19C0-4C98920638EC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472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574ADCE9-6764-81ED-67F1-F99CBAC7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9B88DC19-D545-1B81-995E-DCBCC2B6DCD5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- </a:t>
            </a:r>
            <a:r>
              <a:rPr lang="en-US" b="1" dirty="0"/>
              <a:t>Whitebox Testing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CC51191C-2685-89DF-F9EB-DE2B39D1A8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" y="1497750"/>
            <a:ext cx="654182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endParaRPr lang="en-US" sz="1600" dirty="0"/>
          </a:p>
          <a:p>
            <a:pPr lvl="0" algn="just"/>
            <a:r>
              <a:rPr lang="en-US" sz="1600" dirty="0"/>
              <a:t>Kiểm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b="1" dirty="0"/>
              <a:t>logic nội bộ</a:t>
            </a:r>
            <a:r>
              <a:rPr lang="en-US" sz="1600" dirty="0"/>
              <a:t>, cấu trúc code, độ phủ </a:t>
            </a:r>
            <a:r>
              <a:rPr lang="en-US" sz="1600" dirty="0" err="1"/>
              <a:t>nhánh</a:t>
            </a:r>
            <a:r>
              <a:rPr lang="en-US" sz="1600" dirty="0"/>
              <a:t> (branch coverage) và </a:t>
            </a:r>
            <a:r>
              <a:rPr lang="en-US" sz="1600" dirty="0" err="1"/>
              <a:t>luồng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.</a:t>
            </a:r>
          </a:p>
          <a:p>
            <a:pPr lvl="0" algn="just"/>
            <a:endParaRPr lang="en-US" sz="1600" dirty="0"/>
          </a:p>
          <a:p>
            <a:pPr algn="just"/>
            <a:r>
              <a:rPr lang="en-US" sz="1600" b="1" dirty="0"/>
              <a:t>Phạm vi </a:t>
            </a:r>
            <a:r>
              <a:rPr lang="en-US" sz="1600" b="1" dirty="0" err="1"/>
              <a:t>ứng</a:t>
            </a:r>
            <a:r>
              <a:rPr lang="en-US" sz="1600" b="1" dirty="0"/>
              <a:t> </a:t>
            </a:r>
            <a:r>
              <a:rPr lang="en-US" sz="1600" b="1" dirty="0" err="1"/>
              <a:t>dụng</a:t>
            </a:r>
            <a:endParaRPr lang="en-US" sz="1600" dirty="0"/>
          </a:p>
          <a:p>
            <a:pPr marL="139700" lvl="0" indent="0" algn="just">
              <a:buNone/>
            </a:pPr>
            <a:r>
              <a:rPr lang="en-US" sz="1600" dirty="0"/>
              <a:t>      Service &amp; Controller:</a:t>
            </a:r>
          </a:p>
          <a:p>
            <a:pPr lvl="1" algn="just"/>
            <a:r>
              <a:rPr lang="en-US" sz="1600" dirty="0" err="1"/>
              <a:t>openAccount</a:t>
            </a:r>
            <a:r>
              <a:rPr lang="en-US" sz="1600" dirty="0"/>
              <a:t>(), deposit(), withdraw()</a:t>
            </a:r>
          </a:p>
          <a:p>
            <a:pPr lvl="1" algn="just"/>
            <a:r>
              <a:rPr lang="en-US" sz="1600" dirty="0" err="1"/>
              <a:t>forecastService</a:t>
            </a:r>
            <a:r>
              <a:rPr lang="en-US" sz="1600" dirty="0"/>
              <a:t>(), </a:t>
            </a:r>
            <a:r>
              <a:rPr lang="en-US" sz="1600" dirty="0" err="1"/>
              <a:t>ruleService</a:t>
            </a:r>
            <a:r>
              <a:rPr lang="en-US" sz="1600" dirty="0"/>
              <a:t>()</a:t>
            </a:r>
          </a:p>
          <a:p>
            <a:pPr marL="139700" lvl="0" indent="0" algn="just">
              <a:buNone/>
            </a:pPr>
            <a:r>
              <a:rPr lang="en-US" sz="1600" dirty="0"/>
              <a:t>      Đảm bảo:</a:t>
            </a:r>
          </a:p>
          <a:p>
            <a:pPr lvl="1" algn="just"/>
            <a:r>
              <a:rPr lang="en-US" sz="1600" b="1" dirty="0"/>
              <a:t>Code coverage ≥ 80%</a:t>
            </a:r>
            <a:endParaRPr lang="en-US" sz="1600" dirty="0"/>
          </a:p>
          <a:p>
            <a:pPr lvl="1" algn="just"/>
            <a:r>
              <a:rPr lang="en-US" sz="1600" dirty="0"/>
              <a:t>Kiểm thử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, exception, error handling.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79094557-17E5-5E36-244A-4FDFED6E596D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60CF0542-105E-3D2E-88DF-535696E08235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82D7F3D1-919F-A729-E0DE-43C753F037B5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CC294C54-32AE-799F-8D25-89BA72C58D76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F38B49FB-67B1-F695-53EB-B7F9ACDE1998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333A2049-3B08-7F6D-7A75-618BF8401EE9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68C29144-120D-E3A0-F2E4-E55A16B6386C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F950B5EC-2BB0-F09A-0BD9-98CE8CEF6CC4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6B3CA898-8F42-31E2-B519-FEEC0BBB8755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FF55433E-D645-7152-8069-0BF81840D485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0ED94670-268D-DD35-35FD-FB8520E65656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BD388B3E-2709-E256-3D38-1F25F06442D5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5DD51697-AD9B-37E1-9B57-D169487CD5A3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5E0FE79D-0B46-4806-C301-19EEF7D4756D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ECAD03B1-1CE0-B954-4AD1-404C34519449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ACB3CFDB-EEC2-769B-BE26-C8571956FD1D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9417C14D-9520-E99D-076D-F09316D9719E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0EAD1470-56B9-946D-ECA4-7A042DA4965A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728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67D5643F-B6A3-E8A8-BECD-18417982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8AA70D1C-18B8-E898-8D84-AF5A0277352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-</a:t>
            </a:r>
            <a:r>
              <a:rPr lang="en-US" b="1" dirty="0"/>
              <a:t>Performance Testing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8AA8C43B-F7ED-2CA4-6D80-40B38165AB6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" y="1497750"/>
            <a:ext cx="654182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Đánh giá </a:t>
            </a:r>
            <a:r>
              <a:rPr lang="en-US" sz="1600" dirty="0" err="1"/>
              <a:t>khả</a:t>
            </a:r>
            <a:r>
              <a:rPr lang="en-US" sz="1600" dirty="0"/>
              <a:t> năng chịu tải &amp; độ trễ </a:t>
            </a:r>
            <a:r>
              <a:rPr lang="en-US" sz="1600" dirty="0" err="1"/>
              <a:t>khi</a:t>
            </a:r>
            <a:r>
              <a:rPr lang="en-US" sz="1600" dirty="0"/>
              <a:t> có nhiều người dùng </a:t>
            </a:r>
            <a:r>
              <a:rPr lang="en-US" sz="1600" dirty="0" err="1"/>
              <a:t>đồng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.</a:t>
            </a:r>
          </a:p>
          <a:p>
            <a:pPr lvl="0" indent="0" algn="just">
              <a:buNone/>
            </a:pPr>
            <a:endParaRPr lang="en-US" sz="1600" dirty="0"/>
          </a:p>
          <a:p>
            <a:pPr algn="just"/>
            <a:r>
              <a:rPr lang="en-US" sz="1600" b="1" dirty="0"/>
              <a:t>Phương pháp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Sử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b="1" dirty="0"/>
              <a:t>k6</a:t>
            </a:r>
            <a:r>
              <a:rPr lang="en-US" sz="1600" dirty="0"/>
              <a:t> / </a:t>
            </a:r>
            <a:r>
              <a:rPr lang="en-US" sz="1600" b="1" dirty="0"/>
              <a:t>JMeter</a:t>
            </a:r>
            <a:r>
              <a:rPr lang="en-US" sz="1600" dirty="0"/>
              <a:t> mô phỏng từ 5 → 100 users.</a:t>
            </a:r>
          </a:p>
          <a:p>
            <a:pPr lvl="0" indent="0" algn="just">
              <a:buNone/>
            </a:pPr>
            <a:r>
              <a:rPr lang="en-US" sz="1600" dirty="0"/>
              <a:t>Đo metrics: throughput (requests/sec), latency (p95, p99).</a:t>
            </a:r>
          </a:p>
          <a:p>
            <a:pPr lvl="0" indent="0" algn="just">
              <a:buNone/>
            </a:pPr>
            <a:endParaRPr lang="en-US" sz="1600" dirty="0"/>
          </a:p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tiêu</a:t>
            </a:r>
            <a:endParaRPr lang="en-US" sz="1600" dirty="0"/>
          </a:p>
          <a:p>
            <a:pPr lvl="0" indent="25400" algn="just">
              <a:buNone/>
            </a:pPr>
            <a:r>
              <a:rPr lang="en-US" sz="1600" dirty="0"/>
              <a:t>Response time &lt; 3 </a:t>
            </a:r>
            <a:r>
              <a:rPr lang="en-US" sz="1600" dirty="0" err="1"/>
              <a:t>giây</a:t>
            </a:r>
            <a:r>
              <a:rPr lang="en-US" sz="1600" dirty="0"/>
              <a:t> với ít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b="1" dirty="0"/>
              <a:t>5 người dùng </a:t>
            </a:r>
            <a:r>
              <a:rPr lang="en-US" sz="1600" b="1" dirty="0" err="1"/>
              <a:t>đồng</a:t>
            </a:r>
            <a:r>
              <a:rPr lang="en-US" sz="1600" b="1" dirty="0"/>
              <a:t> </a:t>
            </a:r>
            <a:r>
              <a:rPr lang="en-US" sz="1600" b="1" dirty="0" err="1"/>
              <a:t>thời</a:t>
            </a:r>
            <a:r>
              <a:rPr lang="en-US" sz="1600" dirty="0"/>
              <a:t>.</a:t>
            </a:r>
          </a:p>
          <a:p>
            <a:pPr lvl="0" indent="0" algn="just">
              <a:buNone/>
            </a:pPr>
            <a:r>
              <a:rPr lang="en-US" sz="1600" dirty="0"/>
              <a:t>Hệ thống xử lý ≥ 1.000 giao dịch/ngày mà </a:t>
            </a:r>
            <a:r>
              <a:rPr lang="en-US" sz="1600" dirty="0" err="1"/>
              <a:t>không</a:t>
            </a:r>
            <a:r>
              <a:rPr lang="en-US" sz="1600" dirty="0"/>
              <a:t> xảy </a:t>
            </a:r>
            <a:r>
              <a:rPr lang="en-US" sz="1600" dirty="0" err="1"/>
              <a:t>ra</a:t>
            </a:r>
            <a:r>
              <a:rPr lang="en-US" sz="1600" dirty="0"/>
              <a:t> lỗi.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850B6FEB-C0AF-EF75-1CFA-B7D0CCF1634A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7AD4D8AA-BCD7-8C48-A509-E8FA0F5D5EA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201FB3D6-F627-B80A-FABC-51D9C7894BBC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0491F3A5-1B32-F780-B464-0FFFE5CAF82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AFA999C6-4A65-E0BB-FB26-CE9036C2BA23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687D5DE9-BC94-9704-5F74-76A6265B616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D4EF3301-826B-A28D-6A5D-08F3D70C4399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59C539EB-9BD9-F251-CCB0-1239BDFC5A0D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BAA9B2CD-96F6-5A30-6C88-4DED1DA26F92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0AA6535A-3797-252F-0C95-C19F7DF1F83C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1CD199E8-0C91-EF5A-139A-89245A09ED1B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394E6E88-A09C-44D4-FCB5-F948153A83C4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7FD30693-8337-F4B8-C91E-19499A227421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A54D09A8-E16B-49FD-D5ED-6092DE7548AC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D9AA3B4F-A3DA-7EFC-2F1E-44275BFCFB8A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C6BB8D2A-C33F-8018-93CC-FD0307A09372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02FD049E-C464-7493-50CE-F705B459B930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87D69543-4EF3-38FE-A979-67516FA311E1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3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28A8837A-DFD1-D71F-57BE-73BED9FF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643B5D94-2D9F-1628-B99A-84425D8AE1C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- </a:t>
            </a:r>
            <a:r>
              <a:rPr lang="en-US" b="1" dirty="0"/>
              <a:t>Integration Testing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C1C25FD4-300F-F619-5782-E29BD9C8756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" y="1497750"/>
            <a:ext cx="654182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Kiểm </a:t>
            </a:r>
            <a:r>
              <a:rPr lang="en-US" sz="1600" dirty="0" err="1"/>
              <a:t>tra</a:t>
            </a:r>
            <a:r>
              <a:rPr lang="en-US" sz="1600" dirty="0"/>
              <a:t> sự phối hợp giữa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b="1" dirty="0"/>
              <a:t>module</a:t>
            </a:r>
            <a:r>
              <a:rPr lang="en-US" sz="1600" dirty="0"/>
              <a:t> (API Server ↔ Database, Frontend ↔ Backend).</a:t>
            </a:r>
          </a:p>
          <a:p>
            <a:pPr lvl="0" algn="just"/>
            <a:endParaRPr lang="en-US" sz="1600" dirty="0"/>
          </a:p>
          <a:p>
            <a:pPr algn="just"/>
            <a:r>
              <a:rPr lang="en-US" sz="1600" b="1" dirty="0"/>
              <a:t>Phương pháp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Sử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b="1" dirty="0"/>
              <a:t>Postman/Newman</a:t>
            </a:r>
            <a:r>
              <a:rPr lang="en-US" sz="1600" dirty="0"/>
              <a:t> chạy tập hợp collection:</a:t>
            </a:r>
          </a:p>
          <a:p>
            <a:pPr lvl="1" algn="just"/>
            <a:r>
              <a:rPr lang="en-US" sz="1600" dirty="0"/>
              <a:t>Đăng nhập → Mở sổ → Gửi tiền → Rút tiền → Tra cứu.</a:t>
            </a:r>
          </a:p>
          <a:p>
            <a:pPr lvl="0" indent="0" algn="just">
              <a:buNone/>
            </a:pPr>
            <a:r>
              <a:rPr lang="en-US" sz="1600" dirty="0"/>
              <a:t>Xác </a:t>
            </a:r>
            <a:r>
              <a:rPr lang="en-US" sz="1600" dirty="0" err="1"/>
              <a:t>minh</a:t>
            </a:r>
            <a:r>
              <a:rPr lang="en-US" sz="1600" dirty="0"/>
              <a:t> dữ liệu </a:t>
            </a:r>
            <a:r>
              <a:rPr lang="en-US" sz="1600" dirty="0" err="1"/>
              <a:t>đồng</a:t>
            </a:r>
            <a:r>
              <a:rPr lang="en-US" sz="1600" dirty="0"/>
              <a:t> bộ qua lại giữa MongoDB và UI.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7DCAFA40-0D0C-D6B8-D4C7-97353E091C76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05B5AC7F-F133-E151-95E7-6C4A9548A90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916A0668-D430-E63D-BB66-F790215B77B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81BB11DE-9C65-99D3-A2C8-B6CFBC48FDDA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6972C530-C188-FF75-39D2-FB2F2162AE2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96F636ED-9AF2-45B8-7897-1B7D5CC0A814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DE03215B-D85D-D436-0513-60E8DBCCA9CA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F2DDEE6D-687B-742B-5BB1-424DB60CBD94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62259D0E-51A1-4AF4-88F0-46A230279EDB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5C90B655-0D2B-C2C7-32CF-5859F0434CAA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7E102CB0-555D-1ACB-0F89-5B6139E40E1C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51D0A517-3756-05E5-3A12-14EC8E99B147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8A224F6A-57E0-E897-9D31-D5632B62FCED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BDBB5C3D-5806-C957-5F0E-7966A7540A31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423A80E7-3223-57CE-6892-911870FDA131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A006795E-6C96-E339-DEB4-119BD3D9BF23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ED139BA6-DD1C-5ABD-C0C0-0BE401A5DA0A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72A59708-FE5E-34E0-D1CB-39D747523801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653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>
          <a:extLst>
            <a:ext uri="{FF2B5EF4-FFF2-40B4-BE49-F238E27FC236}">
              <a16:creationId xmlns:a16="http://schemas.microsoft.com/office/drawing/2014/main" id="{9A602FF1-B13C-D316-F60D-B77AA39D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>
            <a:extLst>
              <a:ext uri="{FF2B5EF4-FFF2-40B4-BE49-F238E27FC236}">
                <a16:creationId xmlns:a16="http://schemas.microsoft.com/office/drawing/2014/main" id="{21B0CC66-71AF-C0E6-97C5-47FD1B58F3B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Chiến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kểm</a:t>
            </a:r>
            <a:r>
              <a:rPr lang="en-US" dirty="0"/>
              <a:t> thử - </a:t>
            </a:r>
            <a:r>
              <a:rPr lang="en-US" b="1" dirty="0"/>
              <a:t>System Testing</a:t>
            </a:r>
            <a:endParaRPr dirty="0"/>
          </a:p>
        </p:txBody>
      </p:sp>
      <p:sp>
        <p:nvSpPr>
          <p:cNvPr id="909" name="Google Shape;909;p39">
            <a:extLst>
              <a:ext uri="{FF2B5EF4-FFF2-40B4-BE49-F238E27FC236}">
                <a16:creationId xmlns:a16="http://schemas.microsoft.com/office/drawing/2014/main" id="{4FEF9577-C61A-2D75-39A4-1CCEBD82490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9540" y="1497750"/>
            <a:ext cx="6541821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dirty="0"/>
              <a:t>Đánh giá hệ thống như </a:t>
            </a:r>
            <a:r>
              <a:rPr lang="en-US" sz="1600" dirty="0" err="1"/>
              <a:t>một</a:t>
            </a:r>
            <a:r>
              <a:rPr lang="en-US" sz="1600" dirty="0"/>
              <a:t> thực thể </a:t>
            </a:r>
            <a:r>
              <a:rPr lang="en-US" sz="1600" dirty="0" err="1"/>
              <a:t>duy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, </a:t>
            </a:r>
            <a:r>
              <a:rPr lang="en-US" sz="1600" b="1" dirty="0"/>
              <a:t>end-to-end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yêu cầu chức năng &amp; phi chức năng.</a:t>
            </a:r>
          </a:p>
          <a:p>
            <a:pPr lvl="0" indent="0" algn="just">
              <a:buNone/>
            </a:pPr>
            <a:endParaRPr lang="en-US" sz="1600" dirty="0"/>
          </a:p>
          <a:p>
            <a:pPr algn="just"/>
            <a:r>
              <a:rPr lang="en-US" sz="1600" b="1" dirty="0"/>
              <a:t>Phạm vi</a:t>
            </a:r>
            <a:endParaRPr lang="en-US" sz="1600" dirty="0"/>
          </a:p>
          <a:p>
            <a:pPr lvl="0" indent="0" algn="just">
              <a:buNone/>
            </a:pPr>
            <a:r>
              <a:rPr lang="en-US" sz="1600" b="1" dirty="0"/>
              <a:t>Usability</a:t>
            </a:r>
            <a:r>
              <a:rPr lang="en-US" sz="1600" dirty="0"/>
              <a:t>: trải </a:t>
            </a:r>
            <a:r>
              <a:rPr lang="en-US" sz="1600" dirty="0" err="1"/>
              <a:t>nghiệm</a:t>
            </a:r>
            <a:r>
              <a:rPr lang="en-US" sz="1600" dirty="0"/>
              <a:t> UI,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lỗi rõ ràng.</a:t>
            </a:r>
          </a:p>
          <a:p>
            <a:pPr lvl="0" indent="0" algn="just">
              <a:buNone/>
            </a:pPr>
            <a:r>
              <a:rPr lang="en-US" sz="1600" b="1" dirty="0"/>
              <a:t>Compatibility</a:t>
            </a:r>
            <a:r>
              <a:rPr lang="en-US" sz="1600" dirty="0"/>
              <a:t>: Chrome, Firefox, Edge, Safari trên desktop &amp; mobile.</a:t>
            </a:r>
          </a:p>
          <a:p>
            <a:pPr lvl="0" indent="0" algn="just">
              <a:buNone/>
            </a:pPr>
            <a:r>
              <a:rPr lang="en-US" sz="1600" b="1" dirty="0"/>
              <a:t>Security</a:t>
            </a:r>
            <a:r>
              <a:rPr lang="en-US" sz="1600" dirty="0"/>
              <a:t>: kiểm </a:t>
            </a:r>
            <a:r>
              <a:rPr lang="en-US" sz="1600" dirty="0" err="1"/>
              <a:t>tra</a:t>
            </a:r>
            <a:r>
              <a:rPr lang="en-US" sz="1600" dirty="0"/>
              <a:t> CSRF, XSS, authorization.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912" name="Google Shape;912;p39">
            <a:extLst>
              <a:ext uri="{FF2B5EF4-FFF2-40B4-BE49-F238E27FC236}">
                <a16:creationId xmlns:a16="http://schemas.microsoft.com/office/drawing/2014/main" id="{7BAD45EC-DFB9-E5F7-8D44-41A9CEBD3B5F}"/>
              </a:ext>
            </a:extLst>
          </p:cNvPr>
          <p:cNvGrpSpPr/>
          <p:nvPr/>
        </p:nvGrpSpPr>
        <p:grpSpPr>
          <a:xfrm>
            <a:off x="6671362" y="1487250"/>
            <a:ext cx="95400" cy="3116250"/>
            <a:chOff x="4524300" y="1013625"/>
            <a:chExt cx="95400" cy="3116250"/>
          </a:xfrm>
        </p:grpSpPr>
        <p:sp>
          <p:nvSpPr>
            <p:cNvPr id="913" name="Google Shape;913;p39">
              <a:extLst>
                <a:ext uri="{FF2B5EF4-FFF2-40B4-BE49-F238E27FC236}">
                  <a16:creationId xmlns:a16="http://schemas.microsoft.com/office/drawing/2014/main" id="{CE0279F9-D7C4-DD9F-1C01-EE5D1BBD5307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>
              <a:extLst>
                <a:ext uri="{FF2B5EF4-FFF2-40B4-BE49-F238E27FC236}">
                  <a16:creationId xmlns:a16="http://schemas.microsoft.com/office/drawing/2014/main" id="{58B27796-3AAE-6DC7-8AED-A23E9B6E0AD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>
              <a:extLst>
                <a:ext uri="{FF2B5EF4-FFF2-40B4-BE49-F238E27FC236}">
                  <a16:creationId xmlns:a16="http://schemas.microsoft.com/office/drawing/2014/main" id="{59D12A21-5997-E016-C9B2-F17735772D8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>
              <a:extLst>
                <a:ext uri="{FF2B5EF4-FFF2-40B4-BE49-F238E27FC236}">
                  <a16:creationId xmlns:a16="http://schemas.microsoft.com/office/drawing/2014/main" id="{D8BEEF87-8BD6-A3FA-EC7E-FEFF89F10309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>
              <a:extLst>
                <a:ext uri="{FF2B5EF4-FFF2-40B4-BE49-F238E27FC236}">
                  <a16:creationId xmlns:a16="http://schemas.microsoft.com/office/drawing/2014/main" id="{0C7FDA69-9473-F22D-5404-4C603EB3B1DB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>
              <a:extLst>
                <a:ext uri="{FF2B5EF4-FFF2-40B4-BE49-F238E27FC236}">
                  <a16:creationId xmlns:a16="http://schemas.microsoft.com/office/drawing/2014/main" id="{82C84724-72A0-B88B-8163-99BE2FA53F1B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49;p60">
            <a:extLst>
              <a:ext uri="{FF2B5EF4-FFF2-40B4-BE49-F238E27FC236}">
                <a16:creationId xmlns:a16="http://schemas.microsoft.com/office/drawing/2014/main" id="{E388B5BD-70F1-E1FA-A903-0F19B014FE15}"/>
              </a:ext>
            </a:extLst>
          </p:cNvPr>
          <p:cNvGrpSpPr/>
          <p:nvPr/>
        </p:nvGrpSpPr>
        <p:grpSpPr>
          <a:xfrm>
            <a:off x="6899412" y="1663223"/>
            <a:ext cx="1828998" cy="2405007"/>
            <a:chOff x="1809575" y="238125"/>
            <a:chExt cx="3981275" cy="5219200"/>
          </a:xfrm>
        </p:grpSpPr>
        <p:sp>
          <p:nvSpPr>
            <p:cNvPr id="3" name="Google Shape;1550;p60">
              <a:extLst>
                <a:ext uri="{FF2B5EF4-FFF2-40B4-BE49-F238E27FC236}">
                  <a16:creationId xmlns:a16="http://schemas.microsoft.com/office/drawing/2014/main" id="{6A67A627-97AA-5FB1-5981-9DFC18495B96}"/>
                </a:ext>
              </a:extLst>
            </p:cNvPr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51;p60">
              <a:extLst>
                <a:ext uri="{FF2B5EF4-FFF2-40B4-BE49-F238E27FC236}">
                  <a16:creationId xmlns:a16="http://schemas.microsoft.com/office/drawing/2014/main" id="{0BB43119-2339-384B-AFAB-9399C08703A7}"/>
                </a:ext>
              </a:extLst>
            </p:cNvPr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2;p60">
              <a:extLst>
                <a:ext uri="{FF2B5EF4-FFF2-40B4-BE49-F238E27FC236}">
                  <a16:creationId xmlns:a16="http://schemas.microsoft.com/office/drawing/2014/main" id="{EC9D2E19-951E-7CF6-CF9B-B3B45A432F58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53;p60">
              <a:extLst>
                <a:ext uri="{FF2B5EF4-FFF2-40B4-BE49-F238E27FC236}">
                  <a16:creationId xmlns:a16="http://schemas.microsoft.com/office/drawing/2014/main" id="{39809010-7C97-1A26-639B-1ECD0885838B}"/>
                </a:ext>
              </a:extLst>
            </p:cNvPr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4;p60">
              <a:extLst>
                <a:ext uri="{FF2B5EF4-FFF2-40B4-BE49-F238E27FC236}">
                  <a16:creationId xmlns:a16="http://schemas.microsoft.com/office/drawing/2014/main" id="{3D7EF1BB-8B6A-623B-D536-B8085CECB318}"/>
                </a:ext>
              </a:extLst>
            </p:cNvPr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55;p60">
              <a:extLst>
                <a:ext uri="{FF2B5EF4-FFF2-40B4-BE49-F238E27FC236}">
                  <a16:creationId xmlns:a16="http://schemas.microsoft.com/office/drawing/2014/main" id="{A5946BFD-1191-DE46-00A7-88931EEEC352}"/>
                </a:ext>
              </a:extLst>
            </p:cNvPr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56;p60">
              <a:extLst>
                <a:ext uri="{FF2B5EF4-FFF2-40B4-BE49-F238E27FC236}">
                  <a16:creationId xmlns:a16="http://schemas.microsoft.com/office/drawing/2014/main" id="{38C1E145-26E8-ADAD-0148-43FD9DA5E7E3}"/>
                </a:ext>
              </a:extLst>
            </p:cNvPr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57;p60">
              <a:extLst>
                <a:ext uri="{FF2B5EF4-FFF2-40B4-BE49-F238E27FC236}">
                  <a16:creationId xmlns:a16="http://schemas.microsoft.com/office/drawing/2014/main" id="{5456E475-32A3-5131-83CC-F38139ADC4B4}"/>
                </a:ext>
              </a:extLst>
            </p:cNvPr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58;p60">
              <a:extLst>
                <a:ext uri="{FF2B5EF4-FFF2-40B4-BE49-F238E27FC236}">
                  <a16:creationId xmlns:a16="http://schemas.microsoft.com/office/drawing/2014/main" id="{D0145EAA-A740-FB5E-C67C-419F2CF8ACAD}"/>
                </a:ext>
              </a:extLst>
            </p:cNvPr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9;p60">
              <a:extLst>
                <a:ext uri="{FF2B5EF4-FFF2-40B4-BE49-F238E27FC236}">
                  <a16:creationId xmlns:a16="http://schemas.microsoft.com/office/drawing/2014/main" id="{A2CF804F-5C7D-B0F9-C68D-2AB7CC924E2C}"/>
                </a:ext>
              </a:extLst>
            </p:cNvPr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2685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2"/>
          <p:cNvSpPr/>
          <p:nvPr/>
        </p:nvSpPr>
        <p:spPr>
          <a:xfrm>
            <a:off x="1731413" y="2269000"/>
            <a:ext cx="1550772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52"/>
          <p:cNvSpPr/>
          <p:nvPr/>
        </p:nvSpPr>
        <p:spPr>
          <a:xfrm>
            <a:off x="1731413" y="3714075"/>
            <a:ext cx="1550774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2"/>
          <p:cNvSpPr/>
          <p:nvPr/>
        </p:nvSpPr>
        <p:spPr>
          <a:xfrm>
            <a:off x="1731413" y="1546463"/>
            <a:ext cx="1550772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2"/>
          <p:cNvSpPr/>
          <p:nvPr/>
        </p:nvSpPr>
        <p:spPr>
          <a:xfrm>
            <a:off x="1731412" y="2991538"/>
            <a:ext cx="1550773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TIÊU CHÍ THÀNH CÔNG</a:t>
            </a:r>
            <a:endParaRPr dirty="0"/>
          </a:p>
        </p:txBody>
      </p:sp>
      <p:sp>
        <p:nvSpPr>
          <p:cNvPr id="1303" name="Google Shape;1303;p52"/>
          <p:cNvSpPr txBox="1">
            <a:spLocks noGrp="1"/>
          </p:cNvSpPr>
          <p:nvPr>
            <p:ph type="subTitle" idx="4294967295"/>
          </p:nvPr>
        </p:nvSpPr>
        <p:spPr>
          <a:xfrm>
            <a:off x="1731413" y="1574125"/>
            <a:ext cx="1292649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Blackbox Testing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4" name="Google Shape;1304;p52"/>
          <p:cNvSpPr txBox="1">
            <a:spLocks noGrp="1"/>
          </p:cNvSpPr>
          <p:nvPr>
            <p:ph type="subTitle" idx="4294967295"/>
          </p:nvPr>
        </p:nvSpPr>
        <p:spPr>
          <a:xfrm>
            <a:off x="1731413" y="2296642"/>
            <a:ext cx="1292649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Performance Testing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5" name="Google Shape;1305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019158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Whitebox Testing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6" name="Google Shape;1306;p52"/>
          <p:cNvSpPr txBox="1">
            <a:spLocks noGrp="1"/>
          </p:cNvSpPr>
          <p:nvPr>
            <p:ph type="subTitle" idx="4294967295"/>
          </p:nvPr>
        </p:nvSpPr>
        <p:spPr>
          <a:xfrm>
            <a:off x="1676401" y="3741675"/>
            <a:ext cx="1681986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Integration Testing &amp; System Testing</a:t>
            </a:r>
            <a:endParaRPr sz="18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7" name="Google Shape;1307;p52"/>
          <p:cNvSpPr/>
          <p:nvPr/>
        </p:nvSpPr>
        <p:spPr>
          <a:xfrm>
            <a:off x="4120387" y="1598625"/>
            <a:ext cx="347508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>
              <a:buSzPts val="1100"/>
            </a:pPr>
            <a:r>
              <a:rPr lang="en-US" dirty="0">
                <a:solidFill>
                  <a:schemeClr val="bg1"/>
                </a:solidFill>
              </a:rPr>
              <a:t>Tất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test case chức năng chính phải đạt </a:t>
            </a:r>
            <a:r>
              <a:rPr lang="en-US" b="1" dirty="0">
                <a:solidFill>
                  <a:schemeClr val="bg1"/>
                </a:solidFill>
              </a:rPr>
              <a:t>≥ 95%</a:t>
            </a:r>
            <a:r>
              <a:rPr lang="en-US" dirty="0">
                <a:solidFill>
                  <a:schemeClr val="bg1"/>
                </a:solidFill>
              </a:rPr>
              <a:t> tỷ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thành công.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52"/>
          <p:cNvSpPr/>
          <p:nvPr/>
        </p:nvSpPr>
        <p:spPr>
          <a:xfrm>
            <a:off x="4120386" y="2921342"/>
            <a:ext cx="3598673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solidFill>
                  <a:schemeClr val="bg1"/>
                </a:solidFill>
              </a:rPr>
              <a:t>Code coverage ≥ 80%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unit tests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52"/>
          <p:cNvSpPr/>
          <p:nvPr/>
        </p:nvSpPr>
        <p:spPr>
          <a:xfrm>
            <a:off x="4303267" y="2211523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endParaRPr lang="en-US" dirty="0"/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Thời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phản hồi </a:t>
            </a:r>
            <a:r>
              <a:rPr lang="en-US" dirty="0" err="1">
                <a:solidFill>
                  <a:schemeClr val="bg1"/>
                </a:solidFill>
              </a:rPr>
              <a:t>trung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&lt; </a:t>
            </a:r>
            <a:r>
              <a:rPr lang="en-US" b="1" dirty="0">
                <a:solidFill>
                  <a:schemeClr val="bg1"/>
                </a:solidFill>
              </a:rPr>
              <a:t>3 </a:t>
            </a:r>
            <a:r>
              <a:rPr lang="en-US" b="1" dirty="0" err="1">
                <a:solidFill>
                  <a:schemeClr val="bg1"/>
                </a:solidFill>
              </a:rPr>
              <a:t>giây</a:t>
            </a:r>
            <a:r>
              <a:rPr lang="en-US" dirty="0">
                <a:solidFill>
                  <a:schemeClr val="bg1"/>
                </a:solidFill>
              </a:rPr>
              <a:t> với </a:t>
            </a:r>
            <a:r>
              <a:rPr lang="en-US" b="1" dirty="0">
                <a:solidFill>
                  <a:schemeClr val="bg1"/>
                </a:solidFill>
              </a:rPr>
              <a:t>5 người 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đồng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và Throughput ≥ </a:t>
            </a:r>
            <a:r>
              <a:rPr lang="en-US" b="1" dirty="0">
                <a:solidFill>
                  <a:schemeClr val="bg1"/>
                </a:solidFill>
              </a:rPr>
              <a:t>100 req/s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52"/>
          <p:cNvSpPr/>
          <p:nvPr/>
        </p:nvSpPr>
        <p:spPr>
          <a:xfrm>
            <a:off x="4120386" y="3643875"/>
            <a:ext cx="3530093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>
              <a:buSzPts val="1100"/>
            </a:pPr>
            <a:r>
              <a:rPr lang="en-US" dirty="0" err="1">
                <a:solidFill>
                  <a:schemeClr val="bg1"/>
                </a:solidFill>
              </a:rPr>
              <a:t>mọi</a:t>
            </a:r>
            <a:r>
              <a:rPr lang="en-US" dirty="0">
                <a:solidFill>
                  <a:schemeClr val="bg1"/>
                </a:solidFill>
              </a:rPr>
              <a:t> workflow chính phải pass 100% </a:t>
            </a:r>
            <a:r>
              <a:rPr lang="en-US" dirty="0" err="1">
                <a:solidFill>
                  <a:schemeClr val="bg1"/>
                </a:solidFill>
              </a:rPr>
              <a:t>kịch</a:t>
            </a:r>
            <a:r>
              <a:rPr lang="en-US" dirty="0">
                <a:solidFill>
                  <a:schemeClr val="bg1"/>
                </a:solidFill>
              </a:rPr>
              <a:t> bản.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1" name="Google Shape;1311;p52"/>
          <p:cNvCxnSpPr/>
          <p:nvPr/>
        </p:nvCxnSpPr>
        <p:spPr>
          <a:xfrm>
            <a:off x="3282187" y="174606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2" name="Google Shape;1312;p52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3" name="Google Shape;1313;p52"/>
          <p:cNvCxnSpPr/>
          <p:nvPr/>
        </p:nvCxnSpPr>
        <p:spPr>
          <a:xfrm>
            <a:off x="3282187" y="32140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14" name="Google Shape;1314;p52"/>
          <p:cNvCxnSpPr/>
          <p:nvPr/>
        </p:nvCxnSpPr>
        <p:spPr>
          <a:xfrm>
            <a:off x="3282187" y="3936538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1386;p55">
            <a:extLst>
              <a:ext uri="{FF2B5EF4-FFF2-40B4-BE49-F238E27FC236}">
                <a16:creationId xmlns:a16="http://schemas.microsoft.com/office/drawing/2014/main" id="{3347AD32-1AB6-AB50-49A5-DD9CF5884070}"/>
              </a:ext>
            </a:extLst>
          </p:cNvPr>
          <p:cNvGrpSpPr/>
          <p:nvPr/>
        </p:nvGrpSpPr>
        <p:grpSpPr>
          <a:xfrm>
            <a:off x="7412587" y="1891275"/>
            <a:ext cx="1348800" cy="1850400"/>
            <a:chOff x="3930875" y="1036502"/>
            <a:chExt cx="1348800" cy="1850400"/>
          </a:xfrm>
        </p:grpSpPr>
        <p:pic>
          <p:nvPicPr>
            <p:cNvPr id="3" name="Google Shape;1387;p55">
              <a:extLst>
                <a:ext uri="{FF2B5EF4-FFF2-40B4-BE49-F238E27FC236}">
                  <a16:creationId xmlns:a16="http://schemas.microsoft.com/office/drawing/2014/main" id="{442A29A4-B4BD-F52F-71F0-195EC4FE33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95000"/>
            </a:blip>
            <a:srcRect l="26163" t="35554" r="6748" b="2963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" name="Google Shape;1388;p55">
              <a:extLst>
                <a:ext uri="{FF2B5EF4-FFF2-40B4-BE49-F238E27FC236}">
                  <a16:creationId xmlns:a16="http://schemas.microsoft.com/office/drawing/2014/main" id="{6208DF9F-91C4-B37F-5EBA-8CA5D7BDB6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18000"/>
            </a:blip>
            <a:srcRect l="26163" t="35554" r="6748" b="2963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52305C6D-4726-2501-FB6C-D7B58515C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>
            <a:extLst>
              <a:ext uri="{FF2B5EF4-FFF2-40B4-BE49-F238E27FC236}">
                <a16:creationId xmlns:a16="http://schemas.microsoft.com/office/drawing/2014/main" id="{B9FC8CEA-F28A-9717-9854-2AD8E3648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QUẢ KIỂM THỬ</a:t>
            </a:r>
            <a:endParaRPr dirty="0"/>
          </a:p>
        </p:txBody>
      </p:sp>
      <p:sp>
        <p:nvSpPr>
          <p:cNvPr id="16" name="Google Shape;1085;p45">
            <a:extLst>
              <a:ext uri="{FF2B5EF4-FFF2-40B4-BE49-F238E27FC236}">
                <a16:creationId xmlns:a16="http://schemas.microsoft.com/office/drawing/2014/main" id="{7AB9D59A-24A3-0436-B017-3ED5BB353576}"/>
              </a:ext>
            </a:extLst>
          </p:cNvPr>
          <p:cNvSpPr/>
          <p:nvPr/>
        </p:nvSpPr>
        <p:spPr>
          <a:xfrm>
            <a:off x="4572000" y="922021"/>
            <a:ext cx="3096125" cy="3115352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9BC02-DEDA-FEC2-3E2E-B08126EBEC8C}"/>
              </a:ext>
            </a:extLst>
          </p:cNvPr>
          <p:cNvSpPr txBox="1"/>
          <p:nvPr/>
        </p:nvSpPr>
        <p:spPr>
          <a:xfrm>
            <a:off x="5006340" y="29893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75 % Passed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932715-BF33-900D-A4A1-EA9CCF4CE1F3}"/>
              </a:ext>
            </a:extLst>
          </p:cNvPr>
          <p:cNvSpPr txBox="1"/>
          <p:nvPr/>
        </p:nvSpPr>
        <p:spPr>
          <a:xfrm>
            <a:off x="6228648" y="1743253"/>
            <a:ext cx="478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>
                <a:solidFill>
                  <a:schemeClr val="bg1"/>
                </a:solidFill>
              </a:rPr>
              <a:t>25% Failed</a:t>
            </a:r>
          </a:p>
        </p:txBody>
      </p:sp>
      <p:pic>
        <p:nvPicPr>
          <p:cNvPr id="22" name="Google Shape;1670;p69">
            <a:extLst>
              <a:ext uri="{FF2B5EF4-FFF2-40B4-BE49-F238E27FC236}">
                <a16:creationId xmlns:a16="http://schemas.microsoft.com/office/drawing/2014/main" id="{ADB5F78E-DA74-B442-201B-595D86D69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720000" y="1873316"/>
            <a:ext cx="3184880" cy="2232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79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VẤN ĐỀ ĐẶT RA</a:t>
            </a:r>
            <a:endParaRPr dirty="0"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2049530" y="1325530"/>
            <a:ext cx="5850380" cy="1178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b="1" dirty="0"/>
              <a:t>Quản lý sổ tiết kiệm hiện nay</a:t>
            </a:r>
            <a:r>
              <a:rPr lang="en-US" dirty="0"/>
              <a:t> ở nhiều ngân hàng vẫn còn thủ công, nhập liệu giấy tờ, dễ </a:t>
            </a:r>
            <a:r>
              <a:rPr lang="en-US" dirty="0" err="1"/>
              <a:t>sai</a:t>
            </a:r>
            <a:r>
              <a:rPr lang="en-US" dirty="0"/>
              <a:t> sót và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bộ giữa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ban.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2049530" y="2951340"/>
            <a:ext cx="58752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b="1" dirty="0"/>
              <a:t>Khách hàng</a:t>
            </a:r>
            <a:r>
              <a:rPr lang="en-US" dirty="0"/>
              <a:t> và </a:t>
            </a:r>
            <a:r>
              <a:rPr lang="en-US" b="1" dirty="0"/>
              <a:t>nhân </a:t>
            </a:r>
            <a:r>
              <a:rPr lang="en-US" b="1" dirty="0" err="1"/>
              <a:t>viên</a:t>
            </a:r>
            <a:r>
              <a:rPr lang="en-US" dirty="0"/>
              <a:t> phải chờ lâu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cứu </a:t>
            </a:r>
            <a:r>
              <a:rPr lang="en-US" dirty="0" err="1"/>
              <a:t>thông</a:t>
            </a:r>
            <a:r>
              <a:rPr lang="en-US" dirty="0"/>
              <a:t> tin, mở sổ, </a:t>
            </a:r>
            <a:r>
              <a:rPr lang="en-US" dirty="0" err="1"/>
              <a:t>gửi</a:t>
            </a:r>
            <a:r>
              <a:rPr lang="en-US" dirty="0"/>
              <a:t>/rút tiền, ảnh hưởng trực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trải </a:t>
            </a:r>
            <a:r>
              <a:rPr lang="en-US" dirty="0" err="1"/>
              <a:t>nghiệm</a:t>
            </a:r>
            <a:r>
              <a:rPr lang="en-US" dirty="0"/>
              <a:t> và hiệu quả </a:t>
            </a:r>
            <a:r>
              <a:rPr lang="en-US" dirty="0" err="1"/>
              <a:t>vận</a:t>
            </a:r>
            <a:r>
              <a:rPr lang="en-US" dirty="0"/>
              <a:t> hành.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1321680" y="216335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2074430" y="3519684"/>
            <a:ext cx="58254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dirty="0"/>
              <a:t>Việc tuân thủ </a:t>
            </a:r>
            <a:r>
              <a:rPr lang="en-US" b="1" dirty="0"/>
              <a:t>quy định lãi suất</a:t>
            </a:r>
            <a:r>
              <a:rPr lang="en-US" dirty="0"/>
              <a:t>, </a:t>
            </a:r>
            <a:r>
              <a:rPr lang="en-US" b="1" dirty="0" err="1"/>
              <a:t>kỳ</a:t>
            </a:r>
            <a:r>
              <a:rPr lang="en-US" b="1" dirty="0"/>
              <a:t> </a:t>
            </a:r>
            <a:r>
              <a:rPr lang="en-US" b="1" dirty="0" err="1"/>
              <a:t>hạn</a:t>
            </a:r>
            <a:r>
              <a:rPr lang="en-US" dirty="0"/>
              <a:t>, </a:t>
            </a:r>
            <a:r>
              <a:rPr lang="en-US" b="1" dirty="0"/>
              <a:t>phí</a:t>
            </a:r>
            <a:r>
              <a:rPr lang="en-US" dirty="0"/>
              <a:t> hoàn toàn thủ công </a:t>
            </a:r>
            <a:r>
              <a:rPr lang="en-US" dirty="0" err="1"/>
              <a:t>rất</a:t>
            </a:r>
            <a:r>
              <a:rPr lang="en-US" dirty="0"/>
              <a:t> dễ xảy </a:t>
            </a:r>
            <a:r>
              <a:rPr lang="en-US" dirty="0" err="1"/>
              <a:t>ra</a:t>
            </a:r>
            <a:r>
              <a:rPr lang="en-US" dirty="0"/>
              <a:t> lỗi, dẫn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rủi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 pháp lý và tranh </a:t>
            </a:r>
            <a:r>
              <a:rPr lang="en-US" dirty="0" err="1"/>
              <a:t>chấp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1321680" y="3008383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2057150" y="4147422"/>
            <a:ext cx="58752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en-US" b="1" dirty="0"/>
              <a:t>Cần </a:t>
            </a:r>
            <a:r>
              <a:rPr lang="en-US" b="1" dirty="0" err="1"/>
              <a:t>một</a:t>
            </a:r>
            <a:r>
              <a:rPr lang="en-US" b="1" dirty="0"/>
              <a:t> hệ thống web</a:t>
            </a:r>
            <a:r>
              <a:rPr lang="en-US" dirty="0"/>
              <a:t> tập </a:t>
            </a:r>
            <a:r>
              <a:rPr lang="en-US" dirty="0" err="1"/>
              <a:t>trung</a:t>
            </a:r>
            <a:r>
              <a:rPr lang="en-US" dirty="0"/>
              <a:t>, bảo mật, giao diện trực </a:t>
            </a:r>
            <a:r>
              <a:rPr lang="en-US" dirty="0" err="1"/>
              <a:t>quan</a:t>
            </a:r>
            <a:r>
              <a:rPr lang="en-US" dirty="0"/>
              <a:t> để tự động </a:t>
            </a:r>
            <a:r>
              <a:rPr lang="en-US" dirty="0" err="1"/>
              <a:t>hoá</a:t>
            </a:r>
            <a:r>
              <a:rPr lang="en-US" dirty="0"/>
              <a:t> toàn bộ nghiệp vụ tiết kiệm, tích hợp </a:t>
            </a:r>
            <a:r>
              <a:rPr lang="en-US" dirty="0" err="1"/>
              <a:t>ChatBot</a:t>
            </a:r>
            <a:r>
              <a:rPr lang="en-US" dirty="0"/>
              <a:t> AI và </a:t>
            </a:r>
            <a:r>
              <a:rPr lang="en-US" dirty="0" err="1"/>
              <a:t>báo</a:t>
            </a:r>
            <a:r>
              <a:rPr lang="en-US" dirty="0"/>
              <a:t> cáo nhanh chóng.</a:t>
            </a: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1338610" y="3622609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614" name="Google Shape;1614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3C7DB49A-E66F-D918-E579-E669134A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>
            <a:extLst>
              <a:ext uri="{FF2B5EF4-FFF2-40B4-BE49-F238E27FC236}">
                <a16:creationId xmlns:a16="http://schemas.microsoft.com/office/drawing/2014/main" id="{35AB5645-9E26-8272-992F-506B9A237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XÁC ĐỊNH SẢN PHẨM </a:t>
            </a:r>
            <a:endParaRPr dirty="0"/>
          </a:p>
        </p:txBody>
      </p:sp>
      <p:sp>
        <p:nvSpPr>
          <p:cNvPr id="674" name="Google Shape;674;p29">
            <a:extLst>
              <a:ext uri="{FF2B5EF4-FFF2-40B4-BE49-F238E27FC236}">
                <a16:creationId xmlns:a16="http://schemas.microsoft.com/office/drawing/2014/main" id="{410667EE-00EE-D607-9C30-FFCFECF4A6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50770" y="2000572"/>
            <a:ext cx="5850380" cy="710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Đối tượng</a:t>
            </a:r>
            <a:r>
              <a:rPr lang="en-US" dirty="0"/>
              <a:t>:</a:t>
            </a:r>
          </a:p>
          <a:p>
            <a:pPr marL="2400300" lvl="1" indent="288925">
              <a:buFont typeface="Arial" panose="020B0604020202020204" pitchFamily="34" charset="0"/>
              <a:buChar char="•"/>
            </a:pPr>
            <a:r>
              <a:rPr lang="en-US" dirty="0"/>
              <a:t>Ngân hàng (Teller, Manager)</a:t>
            </a:r>
          </a:p>
          <a:p>
            <a:pPr marL="2400300" lvl="1" indent="288925">
              <a:buFont typeface="Arial" panose="020B0604020202020204" pitchFamily="34" charset="0"/>
              <a:buChar char="•"/>
            </a:pPr>
            <a:r>
              <a:rPr lang="en-US" dirty="0"/>
              <a:t>Khách hàng cá nhân</a:t>
            </a:r>
          </a:p>
          <a:p>
            <a:pPr marL="0" indent="0"/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29">
            <a:extLst>
              <a:ext uri="{FF2B5EF4-FFF2-40B4-BE49-F238E27FC236}">
                <a16:creationId xmlns:a16="http://schemas.microsoft.com/office/drawing/2014/main" id="{E5257E09-CDD3-65A7-A705-E02AB8BA8B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29">
            <a:extLst>
              <a:ext uri="{FF2B5EF4-FFF2-40B4-BE49-F238E27FC236}">
                <a16:creationId xmlns:a16="http://schemas.microsoft.com/office/drawing/2014/main" id="{0F35639B-BC10-BAD8-92D1-34802A9D57F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024630" y="2483570"/>
            <a:ext cx="58752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b="1" dirty="0"/>
              <a:t>Giao diện: </a:t>
            </a: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Web-based, responsive, thân thiện trên desktop/mobile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29">
            <a:extLst>
              <a:ext uri="{FF2B5EF4-FFF2-40B4-BE49-F238E27FC236}">
                <a16:creationId xmlns:a16="http://schemas.microsoft.com/office/drawing/2014/main" id="{87DBC806-0FBD-C939-71FD-9C214E644C1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321680" y="2163354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0" name="Google Shape;680;p29">
            <a:extLst>
              <a:ext uri="{FF2B5EF4-FFF2-40B4-BE49-F238E27FC236}">
                <a16:creationId xmlns:a16="http://schemas.microsoft.com/office/drawing/2014/main" id="{EB13A933-374A-EA4D-A883-35F3AEDD65B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-66790" y="4049290"/>
            <a:ext cx="582548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Tính năng nổi bật: </a:t>
            </a:r>
          </a:p>
          <a:p>
            <a:pPr marL="2117725" lvl="1" indent="0">
              <a:buFont typeface="Arial" panose="020B0604020202020204" pitchFamily="34" charset="0"/>
              <a:buChar char="•"/>
            </a:pPr>
            <a:r>
              <a:rPr lang="en-US" dirty="0"/>
              <a:t>     Mở/đóng sổ tự động</a:t>
            </a:r>
          </a:p>
          <a:p>
            <a:pPr marL="2117725" lvl="1" indent="0">
              <a:buFont typeface="Arial" panose="020B0604020202020204" pitchFamily="34" charset="0"/>
              <a:buChar char="•"/>
            </a:pPr>
            <a:r>
              <a:rPr lang="en-US" dirty="0"/>
              <a:t>     Gửi/rút tiền chỉ với vài click</a:t>
            </a:r>
          </a:p>
          <a:p>
            <a:pPr marL="2117725" lvl="1" indent="0">
              <a:buFont typeface="Arial" panose="020B0604020202020204" pitchFamily="34" charset="0"/>
              <a:buChar char="•"/>
            </a:pPr>
            <a:r>
              <a:rPr lang="en-US" dirty="0"/>
              <a:t>     Tra cứu &amp; </a:t>
            </a:r>
            <a:r>
              <a:rPr lang="en-US" dirty="0" err="1"/>
              <a:t>báo</a:t>
            </a:r>
            <a:r>
              <a:rPr lang="en-US" dirty="0"/>
              <a:t> cáo tức thì</a:t>
            </a:r>
          </a:p>
          <a:p>
            <a:pPr marL="2117725" lvl="1" indent="0">
              <a:buFont typeface="Arial" panose="020B0604020202020204" pitchFamily="34" charset="0"/>
              <a:buChar char="•"/>
            </a:pPr>
            <a:r>
              <a:rPr lang="en-US" dirty="0"/>
              <a:t>     </a:t>
            </a:r>
            <a:r>
              <a:rPr lang="en-US" dirty="0" err="1"/>
              <a:t>ChatBot</a:t>
            </a:r>
            <a:r>
              <a:rPr lang="en-US" dirty="0"/>
              <a:t> AI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24/7</a:t>
            </a:r>
          </a:p>
          <a:p>
            <a:pPr marL="2117725" lvl="1" indent="0">
              <a:buFont typeface="Arial" panose="020B0604020202020204" pitchFamily="34" charset="0"/>
              <a:buChar char="•"/>
            </a:pPr>
            <a:r>
              <a:rPr lang="en-US" dirty="0"/>
              <a:t>     Dự </a:t>
            </a:r>
            <a:r>
              <a:rPr lang="en-US" dirty="0" err="1"/>
              <a:t>báo</a:t>
            </a:r>
            <a:r>
              <a:rPr lang="en-US" dirty="0"/>
              <a:t> xu hướng lãi suất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81" name="Google Shape;681;p29">
            <a:extLst>
              <a:ext uri="{FF2B5EF4-FFF2-40B4-BE49-F238E27FC236}">
                <a16:creationId xmlns:a16="http://schemas.microsoft.com/office/drawing/2014/main" id="{FBC922D3-4039-F407-F1FD-7435742F0A6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329200" y="2711458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64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7EC40A53-6953-977B-CB1E-22D0EC9D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>
            <a:extLst>
              <a:ext uri="{FF2B5EF4-FFF2-40B4-BE49-F238E27FC236}">
                <a16:creationId xmlns:a16="http://schemas.microsoft.com/office/drawing/2014/main" id="{F18264DB-6D50-1C14-1AB8-29EFBB1BC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NGƯỜI DÙNG VÀ THỊ TRƯỜNG</a:t>
            </a:r>
            <a:endParaRPr dirty="0"/>
          </a:p>
        </p:txBody>
      </p:sp>
      <p:sp>
        <p:nvSpPr>
          <p:cNvPr id="683" name="Google Shape;683;p29">
            <a:extLst>
              <a:ext uri="{FF2B5EF4-FFF2-40B4-BE49-F238E27FC236}">
                <a16:creationId xmlns:a16="http://schemas.microsoft.com/office/drawing/2014/main" id="{7CAD76C8-201B-E320-4E03-141D9A78729E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01730" y="1402080"/>
            <a:ext cx="5875280" cy="27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en-US" b="1" dirty="0"/>
              <a:t>* Người dùng chính</a:t>
            </a:r>
            <a:endParaRPr lang="en-US" dirty="0"/>
          </a:p>
          <a:p>
            <a:pPr lvl="0" indent="60325" algn="just"/>
            <a:r>
              <a:rPr lang="en-US" dirty="0"/>
              <a:t>Khách hàng cá nhân</a:t>
            </a:r>
          </a:p>
          <a:p>
            <a:pPr lvl="0" indent="60325" algn="just"/>
            <a:r>
              <a:rPr lang="en-US" dirty="0"/>
              <a:t>Nhân </a:t>
            </a:r>
            <a:r>
              <a:rPr lang="en-US" dirty="0" err="1"/>
              <a:t>viên</a:t>
            </a:r>
            <a:r>
              <a:rPr lang="en-US" dirty="0"/>
              <a:t> giao dịch (Teller)</a:t>
            </a:r>
          </a:p>
          <a:p>
            <a:pPr lvl="0" indent="60325" algn="just"/>
            <a:r>
              <a:rPr lang="en-US" dirty="0"/>
              <a:t>Nhân </a:t>
            </a:r>
            <a:r>
              <a:rPr lang="en-US" dirty="0" err="1"/>
              <a:t>viên</a:t>
            </a:r>
            <a:r>
              <a:rPr lang="en-US" dirty="0"/>
              <a:t> quản lý &amp; kế toán</a:t>
            </a:r>
          </a:p>
          <a:p>
            <a:pPr algn="just"/>
            <a:r>
              <a:rPr lang="en-US" b="1" dirty="0"/>
              <a:t>*Đối thủ / Thị trường</a:t>
            </a:r>
            <a:endParaRPr lang="en-US" dirty="0"/>
          </a:p>
          <a:p>
            <a:pPr lvl="0" indent="60325" algn="just"/>
            <a:r>
              <a:rPr lang="en-US" b="1" dirty="0"/>
              <a:t>Timo</a:t>
            </a:r>
            <a:r>
              <a:rPr lang="en-US" dirty="0"/>
              <a:t>: nền tảng ngân hàng </a:t>
            </a:r>
            <a:r>
              <a:rPr lang="en-US" dirty="0" err="1"/>
              <a:t>số</a:t>
            </a:r>
            <a:r>
              <a:rPr lang="en-US" dirty="0"/>
              <a:t> đa dịch vụ</a:t>
            </a:r>
          </a:p>
          <a:p>
            <a:pPr lvl="0" indent="60325" algn="just"/>
            <a:r>
              <a:rPr lang="en-US" b="1" dirty="0"/>
              <a:t>Momo Savings</a:t>
            </a:r>
            <a:r>
              <a:rPr lang="en-US" dirty="0"/>
              <a:t>: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ví điện </a:t>
            </a:r>
            <a:r>
              <a:rPr lang="en-US" dirty="0" err="1"/>
              <a:t>tử</a:t>
            </a:r>
            <a:r>
              <a:rPr lang="en-US" dirty="0"/>
              <a:t> + tiết kiệm</a:t>
            </a:r>
          </a:p>
          <a:p>
            <a:pPr lvl="0" indent="60325" algn="just"/>
            <a:r>
              <a:rPr lang="en-US" b="1" dirty="0"/>
              <a:t>VCB </a:t>
            </a:r>
            <a:r>
              <a:rPr lang="en-US" b="1" dirty="0" err="1"/>
              <a:t>Digibank</a:t>
            </a:r>
            <a:r>
              <a:rPr lang="en-US" dirty="0"/>
              <a:t>: e-banking tích hợp tiết kiệm trực tuyến</a:t>
            </a:r>
          </a:p>
          <a:p>
            <a:pPr marL="0" lvl="0" indent="0" algn="just"/>
            <a:endParaRPr lang="en-US" dirty="0"/>
          </a:p>
        </p:txBody>
      </p:sp>
      <p:pic>
        <p:nvPicPr>
          <p:cNvPr id="16" name="Google Shape;1677;p69">
            <a:extLst>
              <a:ext uri="{FF2B5EF4-FFF2-40B4-BE49-F238E27FC236}">
                <a16:creationId xmlns:a16="http://schemas.microsoft.com/office/drawing/2014/main" id="{640D7450-0062-9F19-8E76-2B2CD4AC9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5995037" y="1313229"/>
            <a:ext cx="2927984" cy="2832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6"/>
          <p:cNvSpPr/>
          <p:nvPr/>
        </p:nvSpPr>
        <p:spPr>
          <a:xfrm>
            <a:off x="7271575" y="3831064"/>
            <a:ext cx="668400" cy="66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56"/>
          <p:cNvSpPr/>
          <p:nvPr/>
        </p:nvSpPr>
        <p:spPr>
          <a:xfrm>
            <a:off x="4244550" y="3831064"/>
            <a:ext cx="668400" cy="66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56"/>
          <p:cNvSpPr/>
          <p:nvPr/>
        </p:nvSpPr>
        <p:spPr>
          <a:xfrm>
            <a:off x="1204025" y="3876991"/>
            <a:ext cx="668400" cy="66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công </a:t>
            </a:r>
            <a:r>
              <a:rPr lang="en-US" dirty="0" err="1"/>
              <a:t>công</a:t>
            </a:r>
            <a:r>
              <a:rPr lang="en-US" dirty="0"/>
              <a:t> việc</a:t>
            </a:r>
            <a:endParaRPr dirty="0"/>
          </a:p>
        </p:txBody>
      </p:sp>
      <p:sp>
        <p:nvSpPr>
          <p:cNvPr id="1415" name="Google Shape;1415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12723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Công việc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6" name="Google Shape;1416;p56"/>
          <p:cNvSpPr txBox="1">
            <a:spLocks noGrp="1"/>
          </p:cNvSpPr>
          <p:nvPr>
            <p:ph type="subTitle" idx="4294967295"/>
          </p:nvPr>
        </p:nvSpPr>
        <p:spPr>
          <a:xfrm>
            <a:off x="696875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Hồ</a:t>
            </a:r>
            <a:r>
              <a:rPr lang="en-US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Mạnh Đào 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7" name="Google Shape;1417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263841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Đặng Thế Sinh</a:t>
            </a:r>
            <a:endParaRPr sz="1800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8" name="Google Shape;1418;p56"/>
          <p:cNvSpPr txBox="1">
            <a:spLocks noGrp="1"/>
          </p:cNvSpPr>
          <p:nvPr>
            <p:ph type="subTitle" idx="4294967295"/>
          </p:nvPr>
        </p:nvSpPr>
        <p:spPr>
          <a:xfrm>
            <a:off x="6741300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Trần Thanh Sơn</a:t>
            </a:r>
            <a:endParaRPr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9" name="Google Shape;1419;p56"/>
          <p:cNvSpPr/>
          <p:nvPr/>
        </p:nvSpPr>
        <p:spPr>
          <a:xfrm>
            <a:off x="4244550" y="1742588"/>
            <a:ext cx="654900" cy="65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0" name="Google Shape;1420;p56"/>
          <p:cNvCxnSpPr>
            <a:stCxn id="1419" idx="2"/>
            <a:endCxn id="1416" idx="0"/>
          </p:cNvCxnSpPr>
          <p:nvPr/>
        </p:nvCxnSpPr>
        <p:spPr>
          <a:xfrm flipH="1">
            <a:off x="1538250" y="2070038"/>
            <a:ext cx="27063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21" name="Google Shape;1421;p56"/>
          <p:cNvCxnSpPr>
            <a:stCxn id="1419" idx="6"/>
            <a:endCxn id="1418" idx="0"/>
          </p:cNvCxnSpPr>
          <p:nvPr/>
        </p:nvCxnSpPr>
        <p:spPr>
          <a:xfrm>
            <a:off x="4899450" y="2070038"/>
            <a:ext cx="26832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22" name="Google Shape;1422;p56"/>
          <p:cNvCxnSpPr>
            <a:stCxn id="1419" idx="4"/>
            <a:endCxn id="1417" idx="0"/>
          </p:cNvCxnSpPr>
          <p:nvPr/>
        </p:nvCxnSpPr>
        <p:spPr>
          <a:xfrm>
            <a:off x="4572000" y="2397488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23" name="Google Shape;1423;p56"/>
          <p:cNvGrpSpPr/>
          <p:nvPr/>
        </p:nvGrpSpPr>
        <p:grpSpPr>
          <a:xfrm>
            <a:off x="1339552" y="3084148"/>
            <a:ext cx="397347" cy="489284"/>
            <a:chOff x="3316000" y="4399325"/>
            <a:chExt cx="392325" cy="483100"/>
          </a:xfrm>
        </p:grpSpPr>
        <p:sp>
          <p:nvSpPr>
            <p:cNvPr id="1424" name="Google Shape;1424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26" name="Google Shape;1426;p56"/>
          <p:cNvGrpSpPr/>
          <p:nvPr/>
        </p:nvGrpSpPr>
        <p:grpSpPr>
          <a:xfrm>
            <a:off x="4389304" y="1825370"/>
            <a:ext cx="365393" cy="489334"/>
            <a:chOff x="3926225" y="4399275"/>
            <a:chExt cx="360775" cy="483150"/>
          </a:xfrm>
        </p:grpSpPr>
        <p:sp>
          <p:nvSpPr>
            <p:cNvPr id="1427" name="Google Shape;1427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29" name="Google Shape;1429;p56"/>
          <p:cNvGrpSpPr/>
          <p:nvPr/>
        </p:nvGrpSpPr>
        <p:grpSpPr>
          <a:xfrm>
            <a:off x="4373327" y="3084148"/>
            <a:ext cx="397347" cy="489284"/>
            <a:chOff x="3316000" y="4399325"/>
            <a:chExt cx="392325" cy="483100"/>
          </a:xfrm>
        </p:grpSpPr>
        <p:sp>
          <p:nvSpPr>
            <p:cNvPr id="1430" name="Google Shape;1430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2" name="Google Shape;1432;p56"/>
          <p:cNvGrpSpPr/>
          <p:nvPr/>
        </p:nvGrpSpPr>
        <p:grpSpPr>
          <a:xfrm>
            <a:off x="7399954" y="3084122"/>
            <a:ext cx="365393" cy="489334"/>
            <a:chOff x="3926225" y="4399275"/>
            <a:chExt cx="360775" cy="483150"/>
          </a:xfrm>
        </p:grpSpPr>
        <p:sp>
          <p:nvSpPr>
            <p:cNvPr id="1433" name="Google Shape;1433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35" name="Google Shape;1435;p56"/>
          <p:cNvSpPr/>
          <p:nvPr/>
        </p:nvSpPr>
        <p:spPr>
          <a:xfrm>
            <a:off x="1363968" y="4020556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56"/>
          <p:cNvSpPr/>
          <p:nvPr/>
        </p:nvSpPr>
        <p:spPr>
          <a:xfrm>
            <a:off x="7437110" y="3970093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56"/>
          <p:cNvGrpSpPr/>
          <p:nvPr/>
        </p:nvGrpSpPr>
        <p:grpSpPr>
          <a:xfrm>
            <a:off x="4405240" y="3990993"/>
            <a:ext cx="349457" cy="348542"/>
            <a:chOff x="3599700" y="1954475"/>
            <a:chExt cx="296175" cy="295400"/>
          </a:xfrm>
        </p:grpSpPr>
        <p:sp>
          <p:nvSpPr>
            <p:cNvPr id="1438" name="Google Shape;1438;p56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F43835-50AF-36B6-13C9-914845B7B830}"/>
              </a:ext>
            </a:extLst>
          </p:cNvPr>
          <p:cNvSpPr txBox="1"/>
          <p:nvPr/>
        </p:nvSpPr>
        <p:spPr>
          <a:xfrm>
            <a:off x="340950" y="35566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Team Leader &amp; Backend 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E85D6-BE18-7B96-66A6-E8FD2A2AEDA8}"/>
              </a:ext>
            </a:extLst>
          </p:cNvPr>
          <p:cNvSpPr txBox="1"/>
          <p:nvPr/>
        </p:nvSpPr>
        <p:spPr>
          <a:xfrm>
            <a:off x="6858000" y="35599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Frontend 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C4D3E-9C35-3169-32A2-084791AC8D44}"/>
              </a:ext>
            </a:extLst>
          </p:cNvPr>
          <p:cNvSpPr txBox="1"/>
          <p:nvPr/>
        </p:nvSpPr>
        <p:spPr>
          <a:xfrm>
            <a:off x="4000500" y="3524437"/>
            <a:ext cx="5715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Backend Dev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>
          <a:extLst>
            <a:ext uri="{FF2B5EF4-FFF2-40B4-BE49-F238E27FC236}">
              <a16:creationId xmlns:a16="http://schemas.microsoft.com/office/drawing/2014/main" id="{A2EFAE36-87D1-0B12-989B-BF96212A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1">
            <a:extLst>
              <a:ext uri="{FF2B5EF4-FFF2-40B4-BE49-F238E27FC236}">
                <a16:creationId xmlns:a16="http://schemas.microsoft.com/office/drawing/2014/main" id="{3ED860AB-F8E9-5C36-527D-68D482A25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94782" y="1244109"/>
            <a:ext cx="4883712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Team Leader</a:t>
            </a:r>
            <a:r>
              <a:rPr lang="en-US" dirty="0"/>
              <a:t>: </a:t>
            </a:r>
            <a:r>
              <a:rPr lang="en-US" dirty="0" err="1"/>
              <a:t>điều</a:t>
            </a:r>
            <a:r>
              <a:rPr lang="en-US" dirty="0"/>
              <a:t> phối, </a:t>
            </a:r>
            <a:r>
              <a:rPr lang="en-US" dirty="0" err="1"/>
              <a:t>họp</a:t>
            </a:r>
            <a:r>
              <a:rPr lang="en-US" dirty="0"/>
              <a:t> với khách hàng, xác định yêu cầu, đảm bảo </a:t>
            </a:r>
            <a:r>
              <a:rPr lang="en-US" dirty="0" err="1"/>
              <a:t>tiến</a:t>
            </a:r>
            <a:r>
              <a:rPr lang="en-US" dirty="0"/>
              <a:t> độ.</a:t>
            </a:r>
          </a:p>
          <a:p>
            <a:pPr lvl="0" algn="just"/>
            <a:r>
              <a:rPr lang="en-US" b="1" dirty="0"/>
              <a:t>Backend Dev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Thiết kế schema MongoDB, Mongoose models</a:t>
            </a:r>
          </a:p>
          <a:p>
            <a:pPr lvl="1" algn="just"/>
            <a:r>
              <a:rPr lang="en-US" dirty="0"/>
              <a:t>Xây dựng REST API (Express), xử lý business logic (services)</a:t>
            </a:r>
          </a:p>
          <a:p>
            <a:pPr lvl="1" algn="just"/>
            <a:r>
              <a:rPr lang="en-US" dirty="0"/>
              <a:t>Viết unit test &amp; tích hợp CI (Postman/Newman)</a:t>
            </a:r>
          </a:p>
          <a:p>
            <a:pPr lvl="0" algn="just"/>
            <a:r>
              <a:rPr lang="en-US" b="1" dirty="0"/>
              <a:t>Frontend Dev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Xây dựng React components, routes, state management</a:t>
            </a:r>
          </a:p>
          <a:p>
            <a:pPr lvl="1" algn="just"/>
            <a:r>
              <a:rPr lang="en-US" dirty="0"/>
              <a:t>Tối ưu UX/UI, responsive design</a:t>
            </a:r>
          </a:p>
          <a:p>
            <a:pPr algn="just"/>
            <a:r>
              <a:rPr lang="en-US" dirty="0"/>
              <a:t>Kết nối API,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dữ liệu, xử lý form, chart </a:t>
            </a:r>
            <a:r>
              <a:rPr lang="en-US" dirty="0" err="1"/>
              <a:t>báo</a:t>
            </a:r>
            <a:r>
              <a:rPr lang="en-US" dirty="0"/>
              <a:t> cáo</a:t>
            </a:r>
            <a:endParaRPr dirty="0"/>
          </a:p>
        </p:txBody>
      </p:sp>
      <p:grpSp>
        <p:nvGrpSpPr>
          <p:cNvPr id="704" name="Google Shape;704;p31">
            <a:extLst>
              <a:ext uri="{FF2B5EF4-FFF2-40B4-BE49-F238E27FC236}">
                <a16:creationId xmlns:a16="http://schemas.microsoft.com/office/drawing/2014/main" id="{307EB6B1-7B54-AEA6-A059-5E6641E55F84}"/>
              </a:ext>
            </a:extLst>
          </p:cNvPr>
          <p:cNvGrpSpPr/>
          <p:nvPr/>
        </p:nvGrpSpPr>
        <p:grpSpPr>
          <a:xfrm>
            <a:off x="751055" y="1294284"/>
            <a:ext cx="2652718" cy="2554932"/>
            <a:chOff x="-3137650" y="2787000"/>
            <a:chExt cx="291450" cy="257575"/>
          </a:xfrm>
        </p:grpSpPr>
        <p:sp>
          <p:nvSpPr>
            <p:cNvPr id="705" name="Google Shape;705;p31">
              <a:extLst>
                <a:ext uri="{FF2B5EF4-FFF2-40B4-BE49-F238E27FC236}">
                  <a16:creationId xmlns:a16="http://schemas.microsoft.com/office/drawing/2014/main" id="{28C265DE-80D0-079F-C1F7-861823D6647C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>
              <a:extLst>
                <a:ext uri="{FF2B5EF4-FFF2-40B4-BE49-F238E27FC236}">
                  <a16:creationId xmlns:a16="http://schemas.microsoft.com/office/drawing/2014/main" id="{D1F73D03-7DDE-073D-C712-9CA22E7CB966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>
              <a:extLst>
                <a:ext uri="{FF2B5EF4-FFF2-40B4-BE49-F238E27FC236}">
                  <a16:creationId xmlns:a16="http://schemas.microsoft.com/office/drawing/2014/main" id="{1B3F967B-B44C-0248-18C8-8C3652DB552D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>
              <a:extLst>
                <a:ext uri="{FF2B5EF4-FFF2-40B4-BE49-F238E27FC236}">
                  <a16:creationId xmlns:a16="http://schemas.microsoft.com/office/drawing/2014/main" id="{6489BC22-9A17-14E8-8548-80291F78DD8D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>
              <a:extLst>
                <a:ext uri="{FF2B5EF4-FFF2-40B4-BE49-F238E27FC236}">
                  <a16:creationId xmlns:a16="http://schemas.microsoft.com/office/drawing/2014/main" id="{EACCA4A8-5CE0-252E-1C0B-610998827310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>
              <a:extLst>
                <a:ext uri="{FF2B5EF4-FFF2-40B4-BE49-F238E27FC236}">
                  <a16:creationId xmlns:a16="http://schemas.microsoft.com/office/drawing/2014/main" id="{1D5B995C-A9DD-1801-425C-5B2D4AC7DC28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>
              <a:extLst>
                <a:ext uri="{FF2B5EF4-FFF2-40B4-BE49-F238E27FC236}">
                  <a16:creationId xmlns:a16="http://schemas.microsoft.com/office/drawing/2014/main" id="{9DABE034-27B9-3DF5-1DBB-796EBE27EF91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>
              <a:extLst>
                <a:ext uri="{FF2B5EF4-FFF2-40B4-BE49-F238E27FC236}">
                  <a16:creationId xmlns:a16="http://schemas.microsoft.com/office/drawing/2014/main" id="{D1D675B2-8574-76C3-2544-F5D29AFC7602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>
            <a:extLst>
              <a:ext uri="{FF2B5EF4-FFF2-40B4-BE49-F238E27FC236}">
                <a16:creationId xmlns:a16="http://schemas.microsoft.com/office/drawing/2014/main" id="{5349B29F-2190-5589-452F-4B38E8882B99}"/>
              </a:ext>
            </a:extLst>
          </p:cNvPr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>
              <a:extLst>
                <a:ext uri="{FF2B5EF4-FFF2-40B4-BE49-F238E27FC236}">
                  <a16:creationId xmlns:a16="http://schemas.microsoft.com/office/drawing/2014/main" id="{8ACF5270-0B43-FFBD-12B9-E10BD020CB7D}"/>
                </a:ext>
              </a:extLst>
            </p:cNvPr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>
              <a:extLst>
                <a:ext uri="{FF2B5EF4-FFF2-40B4-BE49-F238E27FC236}">
                  <a16:creationId xmlns:a16="http://schemas.microsoft.com/office/drawing/2014/main" id="{DC3FF642-F4C5-553D-C899-19C4398A9FF7}"/>
                </a:ext>
              </a:extLst>
            </p:cNvPr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>
              <a:extLst>
                <a:ext uri="{FF2B5EF4-FFF2-40B4-BE49-F238E27FC236}">
                  <a16:creationId xmlns:a16="http://schemas.microsoft.com/office/drawing/2014/main" id="{4B88E459-7A76-3863-B44C-BC2773B793B7}"/>
                </a:ext>
              </a:extLst>
            </p:cNvPr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>
              <a:extLst>
                <a:ext uri="{FF2B5EF4-FFF2-40B4-BE49-F238E27FC236}">
                  <a16:creationId xmlns:a16="http://schemas.microsoft.com/office/drawing/2014/main" id="{54236F7A-C7C1-6EF7-CA07-6719D2F6F8F2}"/>
                </a:ext>
              </a:extLst>
            </p:cNvPr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>
              <a:extLst>
                <a:ext uri="{FF2B5EF4-FFF2-40B4-BE49-F238E27FC236}">
                  <a16:creationId xmlns:a16="http://schemas.microsoft.com/office/drawing/2014/main" id="{280A0A92-2E5E-E37C-5795-83C06AF8AE7C}"/>
                </a:ext>
              </a:extLst>
            </p:cNvPr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>
            <a:extLst>
              <a:ext uri="{FF2B5EF4-FFF2-40B4-BE49-F238E27FC236}">
                <a16:creationId xmlns:a16="http://schemas.microsoft.com/office/drawing/2014/main" id="{F0E6B2E8-DCA3-F63A-F07A-273733875BE7}"/>
              </a:ext>
            </a:extLst>
          </p:cNvPr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>
              <a:extLst>
                <a:ext uri="{FF2B5EF4-FFF2-40B4-BE49-F238E27FC236}">
                  <a16:creationId xmlns:a16="http://schemas.microsoft.com/office/drawing/2014/main" id="{05DD15AA-527F-C15B-ABAF-2C7D11F178AD}"/>
                </a:ext>
              </a:extLst>
            </p:cNvPr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>
              <a:extLst>
                <a:ext uri="{FF2B5EF4-FFF2-40B4-BE49-F238E27FC236}">
                  <a16:creationId xmlns:a16="http://schemas.microsoft.com/office/drawing/2014/main" id="{18439B22-4401-9916-A041-80087F196D6F}"/>
                </a:ext>
              </a:extLst>
            </p:cNvPr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>
              <a:extLst>
                <a:ext uri="{FF2B5EF4-FFF2-40B4-BE49-F238E27FC236}">
                  <a16:creationId xmlns:a16="http://schemas.microsoft.com/office/drawing/2014/main" id="{0547EB16-0B57-148C-3FD7-216CE4912933}"/>
                </a:ext>
              </a:extLst>
            </p:cNvPr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>
              <a:extLst>
                <a:ext uri="{FF2B5EF4-FFF2-40B4-BE49-F238E27FC236}">
                  <a16:creationId xmlns:a16="http://schemas.microsoft.com/office/drawing/2014/main" id="{6E91231B-7FCF-C0D8-EA0A-BFB3B30293E6}"/>
                </a:ext>
              </a:extLst>
            </p:cNvPr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>
              <a:extLst>
                <a:ext uri="{FF2B5EF4-FFF2-40B4-BE49-F238E27FC236}">
                  <a16:creationId xmlns:a16="http://schemas.microsoft.com/office/drawing/2014/main" id="{0B980EE7-812D-FB78-F16C-53D481E50C4A}"/>
                </a:ext>
              </a:extLst>
            </p:cNvPr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>
            <a:extLst>
              <a:ext uri="{FF2B5EF4-FFF2-40B4-BE49-F238E27FC236}">
                <a16:creationId xmlns:a16="http://schemas.microsoft.com/office/drawing/2014/main" id="{EF43DAC0-F35F-0BF3-A5EC-197A95704C98}"/>
              </a:ext>
            </a:extLst>
          </p:cNvPr>
          <p:cNvGrpSpPr/>
          <p:nvPr/>
        </p:nvGrpSpPr>
        <p:grpSpPr>
          <a:xfrm>
            <a:off x="3864708" y="1051875"/>
            <a:ext cx="95400" cy="3116250"/>
            <a:chOff x="4524300" y="1013625"/>
            <a:chExt cx="95400" cy="3116250"/>
          </a:xfrm>
        </p:grpSpPr>
        <p:sp>
          <p:nvSpPr>
            <p:cNvPr id="726" name="Google Shape;726;p31">
              <a:extLst>
                <a:ext uri="{FF2B5EF4-FFF2-40B4-BE49-F238E27FC236}">
                  <a16:creationId xmlns:a16="http://schemas.microsoft.com/office/drawing/2014/main" id="{10B8B2EA-B488-6B0A-12A8-2EF630BBC009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>
              <a:extLst>
                <a:ext uri="{FF2B5EF4-FFF2-40B4-BE49-F238E27FC236}">
                  <a16:creationId xmlns:a16="http://schemas.microsoft.com/office/drawing/2014/main" id="{DD1D74D6-E58A-AE8D-672E-739822C260BC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>
              <a:extLst>
                <a:ext uri="{FF2B5EF4-FFF2-40B4-BE49-F238E27FC236}">
                  <a16:creationId xmlns:a16="http://schemas.microsoft.com/office/drawing/2014/main" id="{103E2DB6-4917-5D17-159C-6E0181645EAA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>
              <a:extLst>
                <a:ext uri="{FF2B5EF4-FFF2-40B4-BE49-F238E27FC236}">
                  <a16:creationId xmlns:a16="http://schemas.microsoft.com/office/drawing/2014/main" id="{BCD2C6DC-0BC2-25FC-082A-4A12D02FF6DF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>
              <a:extLst>
                <a:ext uri="{FF2B5EF4-FFF2-40B4-BE49-F238E27FC236}">
                  <a16:creationId xmlns:a16="http://schemas.microsoft.com/office/drawing/2014/main" id="{C94CD9ED-5C08-83E3-4A20-78532D217C37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>
              <a:extLst>
                <a:ext uri="{FF2B5EF4-FFF2-40B4-BE49-F238E27FC236}">
                  <a16:creationId xmlns:a16="http://schemas.microsoft.com/office/drawing/2014/main" id="{F5028146-1996-BD01-7B6A-B305AF6AD128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81;p34">
            <a:extLst>
              <a:ext uri="{FF2B5EF4-FFF2-40B4-BE49-F238E27FC236}">
                <a16:creationId xmlns:a16="http://schemas.microsoft.com/office/drawing/2014/main" id="{9025E8D6-E9DE-92F9-D6C9-19A81796ABAE}"/>
              </a:ext>
            </a:extLst>
          </p:cNvPr>
          <p:cNvSpPr txBox="1">
            <a:spLocks/>
          </p:cNvSpPr>
          <p:nvPr/>
        </p:nvSpPr>
        <p:spPr>
          <a:xfrm>
            <a:off x="111583" y="167385"/>
            <a:ext cx="4460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Phân công </a:t>
            </a:r>
            <a:r>
              <a:rPr lang="en-US" dirty="0" err="1"/>
              <a:t>công</a:t>
            </a:r>
            <a:r>
              <a:rPr lang="en-US" dirty="0"/>
              <a:t> việc</a:t>
            </a:r>
          </a:p>
        </p:txBody>
      </p:sp>
    </p:spTree>
    <p:extLst>
      <p:ext uri="{BB962C8B-B14F-4D97-AF65-F5344CB8AC3E}">
        <p14:creationId xmlns:p14="http://schemas.microsoft.com/office/powerpoint/2010/main" val="270969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>
          <a:extLst>
            <a:ext uri="{FF2B5EF4-FFF2-40B4-BE49-F238E27FC236}">
              <a16:creationId xmlns:a16="http://schemas.microsoft.com/office/drawing/2014/main" id="{33EEC76F-BB0F-02AA-A43B-40915F15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>
            <a:extLst>
              <a:ext uri="{FF2B5EF4-FFF2-40B4-BE49-F238E27FC236}">
                <a16:creationId xmlns:a16="http://schemas.microsoft.com/office/drawing/2014/main" id="{18B43B40-E32A-8D46-E1DD-1F7BBBAE98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2376900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MODEL</a:t>
            </a:r>
            <a:endParaRPr dirty="0"/>
          </a:p>
        </p:txBody>
      </p:sp>
      <p:sp>
        <p:nvSpPr>
          <p:cNvPr id="781" name="Google Shape;781;p34">
            <a:extLst>
              <a:ext uri="{FF2B5EF4-FFF2-40B4-BE49-F238E27FC236}">
                <a16:creationId xmlns:a16="http://schemas.microsoft.com/office/drawing/2014/main" id="{E96771A1-D6BC-5AA3-58BF-544F2CDB1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583" y="167385"/>
            <a:ext cx="2715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YÊU CẦU PHẦN MỀM</a:t>
            </a:r>
            <a:endParaRPr dirty="0"/>
          </a:p>
        </p:txBody>
      </p:sp>
      <p:grpSp>
        <p:nvGrpSpPr>
          <p:cNvPr id="793" name="Google Shape;793;p34">
            <a:extLst>
              <a:ext uri="{FF2B5EF4-FFF2-40B4-BE49-F238E27FC236}">
                <a16:creationId xmlns:a16="http://schemas.microsoft.com/office/drawing/2014/main" id="{A4BBEA24-8DE6-76F0-0652-137BF3B0970E}"/>
              </a:ext>
            </a:extLst>
          </p:cNvPr>
          <p:cNvGrpSpPr/>
          <p:nvPr/>
        </p:nvGrpSpPr>
        <p:grpSpPr>
          <a:xfrm rot="5400000">
            <a:off x="4765428" y="4964594"/>
            <a:ext cx="95400" cy="3116250"/>
            <a:chOff x="4524300" y="1013625"/>
            <a:chExt cx="95400" cy="3116250"/>
          </a:xfrm>
        </p:grpSpPr>
        <p:sp>
          <p:nvSpPr>
            <p:cNvPr id="794" name="Google Shape;794;p34">
              <a:extLst>
                <a:ext uri="{FF2B5EF4-FFF2-40B4-BE49-F238E27FC236}">
                  <a16:creationId xmlns:a16="http://schemas.microsoft.com/office/drawing/2014/main" id="{6C714FCB-11C5-A742-78DD-C4241C7E0AC1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>
              <a:extLst>
                <a:ext uri="{FF2B5EF4-FFF2-40B4-BE49-F238E27FC236}">
                  <a16:creationId xmlns:a16="http://schemas.microsoft.com/office/drawing/2014/main" id="{5FE0CEAE-BE05-35EF-0500-BAA55A065747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>
              <a:extLst>
                <a:ext uri="{FF2B5EF4-FFF2-40B4-BE49-F238E27FC236}">
                  <a16:creationId xmlns:a16="http://schemas.microsoft.com/office/drawing/2014/main" id="{A6BF6EA7-4372-EA24-88E8-D021D04EA5DE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>
              <a:extLst>
                <a:ext uri="{FF2B5EF4-FFF2-40B4-BE49-F238E27FC236}">
                  <a16:creationId xmlns:a16="http://schemas.microsoft.com/office/drawing/2014/main" id="{F27C1451-C98A-C9DD-B0A2-EA4451E0298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>
              <a:extLst>
                <a:ext uri="{FF2B5EF4-FFF2-40B4-BE49-F238E27FC236}">
                  <a16:creationId xmlns:a16="http://schemas.microsoft.com/office/drawing/2014/main" id="{6A839089-A4D3-1BAE-67F8-FDB4626CF44F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>
              <a:extLst>
                <a:ext uri="{FF2B5EF4-FFF2-40B4-BE49-F238E27FC236}">
                  <a16:creationId xmlns:a16="http://schemas.microsoft.com/office/drawing/2014/main" id="{EC1E745C-EBE9-F1B2-17AB-BF439EDBE89A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75E80-5B41-D166-0F33-EF0CBACA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03" y="37080"/>
            <a:ext cx="5581487" cy="23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9C1676-BB1E-FE0C-99E3-004E9245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03" y="2353755"/>
            <a:ext cx="5581487" cy="26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801136" y="404214"/>
            <a:ext cx="361756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Yêu cầu phi chức năng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094782" y="1244109"/>
            <a:ext cx="4883712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b="1" dirty="0"/>
              <a:t>Hiệu suất</a:t>
            </a:r>
            <a:endParaRPr lang="en-US" dirty="0"/>
          </a:p>
          <a:p>
            <a:pPr lvl="1" algn="just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tối thiểu </a:t>
            </a:r>
            <a:r>
              <a:rPr lang="en-US" b="1" dirty="0"/>
              <a:t>1.000 giao dịch/ngày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gián đoạn</a:t>
            </a:r>
          </a:p>
          <a:p>
            <a:pPr lvl="1" algn="just"/>
            <a:r>
              <a:rPr lang="en-US" dirty="0"/>
              <a:t>Thời </a:t>
            </a:r>
            <a:r>
              <a:rPr lang="en-US" dirty="0" err="1"/>
              <a:t>gian</a:t>
            </a:r>
            <a:r>
              <a:rPr lang="en-US" dirty="0"/>
              <a:t> phản hồi &lt; 2 </a:t>
            </a:r>
            <a:r>
              <a:rPr lang="en-US" dirty="0" err="1"/>
              <a:t>giây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cơ bản</a:t>
            </a:r>
          </a:p>
          <a:p>
            <a:pPr lvl="0" algn="just"/>
            <a:r>
              <a:rPr lang="en-US" b="1" dirty="0"/>
              <a:t>Bảo mật</a:t>
            </a:r>
            <a:endParaRPr lang="en-US" dirty="0"/>
          </a:p>
          <a:p>
            <a:pPr lvl="1" algn="just"/>
            <a:r>
              <a:rPr lang="en-US" dirty="0"/>
              <a:t>Mã </a:t>
            </a:r>
            <a:r>
              <a:rPr lang="en-US" dirty="0" err="1"/>
              <a:t>hoá</a:t>
            </a:r>
            <a:r>
              <a:rPr lang="en-US" dirty="0"/>
              <a:t> dữ liệu </a:t>
            </a:r>
            <a:r>
              <a:rPr lang="en-US" dirty="0" err="1"/>
              <a:t>nhạy</a:t>
            </a:r>
            <a:r>
              <a:rPr lang="en-US" dirty="0"/>
              <a:t> cảm (AES-256) </a:t>
            </a:r>
            <a:r>
              <a:rPr lang="en-US" dirty="0" err="1"/>
              <a:t>trong</a:t>
            </a:r>
            <a:r>
              <a:rPr lang="en-US" dirty="0"/>
              <a:t> DB</a:t>
            </a:r>
          </a:p>
          <a:p>
            <a:pPr lvl="1" algn="just"/>
            <a:r>
              <a:rPr lang="en-US" dirty="0"/>
              <a:t>Xác thực đa cấp (JWT + role-based)</a:t>
            </a:r>
          </a:p>
          <a:p>
            <a:pPr lvl="1" algn="just"/>
            <a:r>
              <a:rPr lang="en-US" dirty="0"/>
              <a:t>Chỉ ADMIN/Manager được chỉnh sửa quy định</a:t>
            </a:r>
          </a:p>
          <a:p>
            <a:pPr lvl="0" algn="just"/>
            <a:r>
              <a:rPr lang="en-US" b="1" dirty="0"/>
              <a:t>Dễ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endParaRPr lang="en-US" dirty="0"/>
          </a:p>
          <a:p>
            <a:pPr lvl="1" algn="just"/>
            <a:r>
              <a:rPr lang="en-US" dirty="0"/>
              <a:t>Giao diện trực </a:t>
            </a:r>
            <a:r>
              <a:rPr lang="en-US" dirty="0" err="1"/>
              <a:t>quan</a:t>
            </a:r>
            <a:r>
              <a:rPr lang="en-US" dirty="0"/>
              <a:t>, onboard người dùng </a:t>
            </a:r>
            <a:r>
              <a:rPr lang="en-US" dirty="0" err="1"/>
              <a:t>trong</a:t>
            </a:r>
            <a:r>
              <a:rPr lang="en-US" dirty="0"/>
              <a:t> 10 </a:t>
            </a:r>
            <a:r>
              <a:rPr lang="en-US" dirty="0" err="1"/>
              <a:t>phút</a:t>
            </a:r>
            <a:endParaRPr lang="en-US" dirty="0"/>
          </a:p>
          <a:p>
            <a:pPr lvl="1" algn="just"/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rõ ràng (toast, modal) </a:t>
            </a:r>
            <a:r>
              <a:rPr lang="en-US" dirty="0" err="1"/>
              <a:t>cho</a:t>
            </a:r>
            <a:r>
              <a:rPr lang="en-US" dirty="0"/>
              <a:t> từng bước</a:t>
            </a:r>
          </a:p>
          <a:p>
            <a:pPr lvl="0" algn="just"/>
            <a:r>
              <a:rPr lang="en-US" b="1" dirty="0"/>
              <a:t>Tương thích đa nền tảng</a:t>
            </a:r>
            <a:endParaRPr lang="en-US" dirty="0"/>
          </a:p>
          <a:p>
            <a:pPr lvl="1" algn="just"/>
            <a:r>
              <a:rPr lang="en-US" dirty="0"/>
              <a:t>Chạy </a:t>
            </a:r>
            <a:r>
              <a:rPr lang="en-US" dirty="0" err="1"/>
              <a:t>mượt</a:t>
            </a:r>
            <a:r>
              <a:rPr lang="en-US" dirty="0"/>
              <a:t> trên Chrome, Firefox, Edge, Safari, Opera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4" name="Google Shape;704;p31"/>
          <p:cNvGrpSpPr/>
          <p:nvPr/>
        </p:nvGrpSpPr>
        <p:grpSpPr>
          <a:xfrm>
            <a:off x="751055" y="1294284"/>
            <a:ext cx="2652718" cy="2554932"/>
            <a:chOff x="-3137650" y="2787000"/>
            <a:chExt cx="291450" cy="257575"/>
          </a:xfrm>
        </p:grpSpPr>
        <p:sp>
          <p:nvSpPr>
            <p:cNvPr id="705" name="Google Shape;705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3864708" y="1051875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81;p34">
            <a:extLst>
              <a:ext uri="{FF2B5EF4-FFF2-40B4-BE49-F238E27FC236}">
                <a16:creationId xmlns:a16="http://schemas.microsoft.com/office/drawing/2014/main" id="{392BA3E8-DCCD-5F2F-DA46-BB500056DC2D}"/>
              </a:ext>
            </a:extLst>
          </p:cNvPr>
          <p:cNvSpPr txBox="1">
            <a:spLocks/>
          </p:cNvSpPr>
          <p:nvPr/>
        </p:nvSpPr>
        <p:spPr>
          <a:xfrm>
            <a:off x="111583" y="167385"/>
            <a:ext cx="4460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YÊU CẦU PHẦN MỀM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2244</Words>
  <Application>Microsoft Office PowerPoint</Application>
  <PresentationFormat>On-screen Show (16:9)</PresentationFormat>
  <Paragraphs>304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Roboto</vt:lpstr>
      <vt:lpstr>Livvic</vt:lpstr>
      <vt:lpstr>Arial</vt:lpstr>
      <vt:lpstr>Roboto Condensed Light</vt:lpstr>
      <vt:lpstr>Times New Roman</vt:lpstr>
      <vt:lpstr>Oswald</vt:lpstr>
      <vt:lpstr>Raleway</vt:lpstr>
      <vt:lpstr>Software Development Bussines Plan by Slidesgo</vt:lpstr>
      <vt:lpstr>Nhập môn công nghệ phần mềm đồ án QUẢN LÝ SỔ TIẾT KIỆM</vt:lpstr>
      <vt:lpstr>NỘI DUNG</vt:lpstr>
      <vt:lpstr>VẤN ĐỀ ĐẶT RA</vt:lpstr>
      <vt:lpstr>XÁC ĐỊNH SẢN PHẨM </vt:lpstr>
      <vt:lpstr>NGƯỜI DÙNG VÀ THỊ TRƯỜNG</vt:lpstr>
      <vt:lpstr>Phân công công việc</vt:lpstr>
      <vt:lpstr>PowerPoint Presentation</vt:lpstr>
      <vt:lpstr>YÊU CẦU PHẦN MỀM</vt:lpstr>
      <vt:lpstr>Yêu cầu phi chức năng</vt:lpstr>
      <vt:lpstr>Kiến trúc và công nghệ sử dụng</vt:lpstr>
      <vt:lpstr>KIẾN TRÚC VÀ CÔNG NGHỆ SỬ DỤNG</vt:lpstr>
      <vt:lpstr>Back-end</vt:lpstr>
      <vt:lpstr>Back-end</vt:lpstr>
      <vt:lpstr>Back-end</vt:lpstr>
      <vt:lpstr>Back-end</vt:lpstr>
      <vt:lpstr>Back-end</vt:lpstr>
      <vt:lpstr>CẤU TRÚC THƯ MỤC BACKEND</vt:lpstr>
      <vt:lpstr>CẤU TRÚC THƯ MỤC FRONTEND</vt:lpstr>
      <vt:lpstr>Kiểm thử phần mềm</vt:lpstr>
      <vt:lpstr>Môi trường</vt:lpstr>
      <vt:lpstr>Mục tiêu</vt:lpstr>
      <vt:lpstr>Chiến lược kểm thử </vt:lpstr>
      <vt:lpstr>Chiến lược kểm thử - Blackbox Testing</vt:lpstr>
      <vt:lpstr>Chiến lược kểm thử - Whitebox Testing</vt:lpstr>
      <vt:lpstr>Chiến lược kểm thử -Performance Testing</vt:lpstr>
      <vt:lpstr>Chiến lược kểm thử - Integration Testing</vt:lpstr>
      <vt:lpstr>Chiến lược kểm thử - System Testing</vt:lpstr>
      <vt:lpstr>TIÊU CHÍ THÀNH CÔNG</vt:lpstr>
      <vt:lpstr>KẾT QUẢ KIỂM THỬ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ĐẶNG THẾ  SINH</cp:lastModifiedBy>
  <cp:revision>1</cp:revision>
  <dcterms:modified xsi:type="dcterms:W3CDTF">2025-06-29T16:55:37Z</dcterms:modified>
</cp:coreProperties>
</file>